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51"/>
  </p:notesMasterIdLst>
  <p:handoutMasterIdLst>
    <p:handoutMasterId r:id="rId52"/>
  </p:handoutMasterIdLst>
  <p:sldIdLst>
    <p:sldId id="1062" r:id="rId2"/>
    <p:sldId id="1063" r:id="rId3"/>
    <p:sldId id="1096" r:id="rId4"/>
    <p:sldId id="1100" r:id="rId5"/>
    <p:sldId id="1030" r:id="rId6"/>
    <p:sldId id="1115" r:id="rId7"/>
    <p:sldId id="1093" r:id="rId8"/>
    <p:sldId id="1066" r:id="rId9"/>
    <p:sldId id="1031" r:id="rId10"/>
    <p:sldId id="1067" r:id="rId11"/>
    <p:sldId id="1068" r:id="rId12"/>
    <p:sldId id="1090" r:id="rId13"/>
    <p:sldId id="1052" r:id="rId14"/>
    <p:sldId id="1075" r:id="rId15"/>
    <p:sldId id="1116" r:id="rId16"/>
    <p:sldId id="1097" r:id="rId17"/>
    <p:sldId id="1092" r:id="rId18"/>
    <p:sldId id="1065" r:id="rId19"/>
    <p:sldId id="1105" r:id="rId20"/>
    <p:sldId id="1091" r:id="rId21"/>
    <p:sldId id="1087" r:id="rId22"/>
    <p:sldId id="1069" r:id="rId23"/>
    <p:sldId id="1046" r:id="rId24"/>
    <p:sldId id="1070" r:id="rId25"/>
    <p:sldId id="1106" r:id="rId26"/>
    <p:sldId id="1071" r:id="rId27"/>
    <p:sldId id="1072" r:id="rId28"/>
    <p:sldId id="1073" r:id="rId29"/>
    <p:sldId id="1107" r:id="rId30"/>
    <p:sldId id="1108" r:id="rId31"/>
    <p:sldId id="1074" r:id="rId32"/>
    <p:sldId id="1109" r:id="rId33"/>
    <p:sldId id="1110" r:id="rId34"/>
    <p:sldId id="1111" r:id="rId35"/>
    <p:sldId id="1112" r:id="rId36"/>
    <p:sldId id="1113" r:id="rId37"/>
    <p:sldId id="1114" r:id="rId38"/>
    <p:sldId id="1077" r:id="rId39"/>
    <p:sldId id="1098" r:id="rId40"/>
    <p:sldId id="1078" r:id="rId41"/>
    <p:sldId id="1080" r:id="rId42"/>
    <p:sldId id="1081" r:id="rId43"/>
    <p:sldId id="1119" r:id="rId44"/>
    <p:sldId id="1120" r:id="rId45"/>
    <p:sldId id="1117" r:id="rId46"/>
    <p:sldId id="1118" r:id="rId47"/>
    <p:sldId id="1099" r:id="rId48"/>
    <p:sldId id="1082" r:id="rId49"/>
    <p:sldId id="1076" r:id="rId50"/>
  </p:sldIdLst>
  <p:sldSz cx="9906000" cy="7239000"/>
  <p:notesSz cx="6797675" cy="9926638"/>
  <p:defaultTextStyle>
    <a:defPPr>
      <a:defRPr lang="fr-FR"/>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280">
          <p15:clr>
            <a:srgbClr val="A4A3A4"/>
          </p15:clr>
        </p15:guide>
        <p15:guide id="2" pos="3120">
          <p15:clr>
            <a:srgbClr val="A4A3A4"/>
          </p15:clr>
        </p15:guide>
      </p15:sldGuideLst>
    </p:ext>
    <p:ext uri="{2D200454-40CA-4A62-9FC3-DE9A4176ACB9}">
      <p15:notesGuideLst xmlns:p15="http://schemas.microsoft.com/office/powerpoint/2012/main">
        <p15:guide id="1" orient="horz" pos="3128" userDrawn="1">
          <p15:clr>
            <a:srgbClr val="A4A3A4"/>
          </p15:clr>
        </p15:guide>
        <p15:guide id="2" pos="214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7979FF"/>
    <a:srgbClr val="FF9900"/>
    <a:srgbClr val="B3D9FF"/>
    <a:srgbClr val="CCECFF"/>
    <a:srgbClr val="33CCFF"/>
    <a:srgbClr val="9900CC"/>
    <a:srgbClr val="777777"/>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0EF2D42-1AE8-49CC-B048-0466E7244463}" v="8" dt="2024-12-16T15:40:41.509"/>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13" autoAdjust="0"/>
    <p:restoredTop sz="93094" autoAdjust="0"/>
  </p:normalViewPr>
  <p:slideViewPr>
    <p:cSldViewPr snapToGrid="0">
      <p:cViewPr varScale="1">
        <p:scale>
          <a:sx n="79" d="100"/>
          <a:sy n="79" d="100"/>
        </p:scale>
        <p:origin x="1330" y="77"/>
      </p:cViewPr>
      <p:guideLst>
        <p:guide orient="horz" pos="2280"/>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p:scale>
          <a:sx n="100" d="100"/>
          <a:sy n="100" d="100"/>
        </p:scale>
        <p:origin x="3396" y="-648"/>
      </p:cViewPr>
      <p:guideLst>
        <p:guide orient="horz" pos="3128"/>
        <p:guide pos="214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6/11/relationships/changesInfo" Target="changesInfos/changesInfo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fert, Raphaël" userId="068934b7-1772-4c27-bf8b-ff0a8b865d58" providerId="ADAL" clId="{A17FA9A7-7DE0-455A-B348-C0863161815E}"/>
    <pc:docChg chg="custSel addSld delSld modSld sldOrd modMainMaster">
      <pc:chgData name="Defert, Raphaël" userId="068934b7-1772-4c27-bf8b-ff0a8b865d58" providerId="ADAL" clId="{A17FA9A7-7DE0-455A-B348-C0863161815E}" dt="2024-10-18T15:08:21.395" v="183" actId="20577"/>
      <pc:docMkLst>
        <pc:docMk/>
      </pc:docMkLst>
      <pc:sldChg chg="addSp delSp modSp add mod delAnim modAnim">
        <pc:chgData name="Defert, Raphaël" userId="068934b7-1772-4c27-bf8b-ff0a8b865d58" providerId="ADAL" clId="{A17FA9A7-7DE0-455A-B348-C0863161815E}" dt="2024-10-18T14:48:42.118" v="104" actId="732"/>
        <pc:sldMkLst>
          <pc:docMk/>
          <pc:sldMk cId="2516180364" sldId="1117"/>
        </pc:sldMkLst>
        <pc:spChg chg="del">
          <ac:chgData name="Defert, Raphaël" userId="068934b7-1772-4c27-bf8b-ff0a8b865d58" providerId="ADAL" clId="{A17FA9A7-7DE0-455A-B348-C0863161815E}" dt="2024-10-18T14:45:25.639" v="11" actId="478"/>
          <ac:spMkLst>
            <pc:docMk/>
            <pc:sldMk cId="2516180364" sldId="1117"/>
            <ac:spMk id="3" creationId="{AB4E6A51-2787-D0AE-6672-F13D94AEEEB2}"/>
          </ac:spMkLst>
        </pc:spChg>
        <pc:spChg chg="add del mod">
          <ac:chgData name="Defert, Raphaël" userId="068934b7-1772-4c27-bf8b-ff0a8b865d58" providerId="ADAL" clId="{A17FA9A7-7DE0-455A-B348-C0863161815E}" dt="2024-10-18T14:45:28.622" v="12" actId="478"/>
          <ac:spMkLst>
            <pc:docMk/>
            <pc:sldMk cId="2516180364" sldId="1117"/>
            <ac:spMk id="4" creationId="{F1B4FF5A-5663-53C5-52A2-A040B002518D}"/>
          </ac:spMkLst>
        </pc:spChg>
        <pc:spChg chg="mod">
          <ac:chgData name="Defert, Raphaël" userId="068934b7-1772-4c27-bf8b-ff0a8b865d58" providerId="ADAL" clId="{A17FA9A7-7DE0-455A-B348-C0863161815E}" dt="2024-10-18T14:48:16.967" v="97" actId="6549"/>
          <ac:spMkLst>
            <pc:docMk/>
            <pc:sldMk cId="2516180364" sldId="1117"/>
            <ac:spMk id="5" creationId="{0B2321FA-3583-108C-6840-837F22A2F0AC}"/>
          </ac:spMkLst>
        </pc:spChg>
        <pc:spChg chg="del">
          <ac:chgData name="Defert, Raphaël" userId="068934b7-1772-4c27-bf8b-ff0a8b865d58" providerId="ADAL" clId="{A17FA9A7-7DE0-455A-B348-C0863161815E}" dt="2024-10-18T14:45:25.639" v="11" actId="478"/>
          <ac:spMkLst>
            <pc:docMk/>
            <pc:sldMk cId="2516180364" sldId="1117"/>
            <ac:spMk id="8" creationId="{676A1DEB-F45C-9C29-60F2-F54C27FD5E34}"/>
          </ac:spMkLst>
        </pc:spChg>
        <pc:spChg chg="add mod">
          <ac:chgData name="Defert, Raphaël" userId="068934b7-1772-4c27-bf8b-ff0a8b865d58" providerId="ADAL" clId="{A17FA9A7-7DE0-455A-B348-C0863161815E}" dt="2024-10-18T14:48:32.502" v="103" actId="1036"/>
          <ac:spMkLst>
            <pc:docMk/>
            <pc:sldMk cId="2516180364" sldId="1117"/>
            <ac:spMk id="11" creationId="{7015B723-9BAC-DF3A-8C88-5CC51D1F78A3}"/>
          </ac:spMkLst>
        </pc:spChg>
        <pc:spChg chg="add mod">
          <ac:chgData name="Defert, Raphaël" userId="068934b7-1772-4c27-bf8b-ff0a8b865d58" providerId="ADAL" clId="{A17FA9A7-7DE0-455A-B348-C0863161815E}" dt="2024-10-18T14:48:32.502" v="103" actId="1036"/>
          <ac:spMkLst>
            <pc:docMk/>
            <pc:sldMk cId="2516180364" sldId="1117"/>
            <ac:spMk id="12" creationId="{728739D9-59BE-839F-4D5D-205B30A0FB39}"/>
          </ac:spMkLst>
        </pc:spChg>
        <pc:spChg chg="add mod">
          <ac:chgData name="Defert, Raphaël" userId="068934b7-1772-4c27-bf8b-ff0a8b865d58" providerId="ADAL" clId="{A17FA9A7-7DE0-455A-B348-C0863161815E}" dt="2024-10-18T14:48:32.502" v="103" actId="1036"/>
          <ac:spMkLst>
            <pc:docMk/>
            <pc:sldMk cId="2516180364" sldId="1117"/>
            <ac:spMk id="13" creationId="{7AA52E55-6166-FDCC-06EC-91C78108294F}"/>
          </ac:spMkLst>
        </pc:spChg>
        <pc:spChg chg="add mod">
          <ac:chgData name="Defert, Raphaël" userId="068934b7-1772-4c27-bf8b-ff0a8b865d58" providerId="ADAL" clId="{A17FA9A7-7DE0-455A-B348-C0863161815E}" dt="2024-10-18T14:48:27.476" v="101" actId="1076"/>
          <ac:spMkLst>
            <pc:docMk/>
            <pc:sldMk cId="2516180364" sldId="1117"/>
            <ac:spMk id="14" creationId="{81FFD283-972E-8AD0-3515-4D99C4BF145D}"/>
          </ac:spMkLst>
        </pc:spChg>
        <pc:picChg chg="add mod modCrop">
          <ac:chgData name="Defert, Raphaël" userId="068934b7-1772-4c27-bf8b-ff0a8b865d58" providerId="ADAL" clId="{A17FA9A7-7DE0-455A-B348-C0863161815E}" dt="2024-10-18T14:48:42.118" v="104" actId="732"/>
          <ac:picMkLst>
            <pc:docMk/>
            <pc:sldMk cId="2516180364" sldId="1117"/>
            <ac:picMk id="6" creationId="{5824B6AB-A13D-82AD-A39A-537D5DB37317}"/>
          </ac:picMkLst>
        </pc:picChg>
        <pc:cxnChg chg="add mod">
          <ac:chgData name="Defert, Raphaël" userId="068934b7-1772-4c27-bf8b-ff0a8b865d58" providerId="ADAL" clId="{A17FA9A7-7DE0-455A-B348-C0863161815E}" dt="2024-10-18T14:48:32.502" v="103" actId="1036"/>
          <ac:cxnSpMkLst>
            <pc:docMk/>
            <pc:sldMk cId="2516180364" sldId="1117"/>
            <ac:cxnSpMk id="7" creationId="{F67696A8-5FBC-A940-C1C5-59B83DC38846}"/>
          </ac:cxnSpMkLst>
        </pc:cxnChg>
        <pc:cxnChg chg="add mod">
          <ac:chgData name="Defert, Raphaël" userId="068934b7-1772-4c27-bf8b-ff0a8b865d58" providerId="ADAL" clId="{A17FA9A7-7DE0-455A-B348-C0863161815E}" dt="2024-10-18T14:48:32.502" v="103" actId="1036"/>
          <ac:cxnSpMkLst>
            <pc:docMk/>
            <pc:sldMk cId="2516180364" sldId="1117"/>
            <ac:cxnSpMk id="9" creationId="{3760101A-F054-266B-85C9-439DA4F9ADA2}"/>
          </ac:cxnSpMkLst>
        </pc:cxnChg>
        <pc:cxnChg chg="add mod">
          <ac:chgData name="Defert, Raphaël" userId="068934b7-1772-4c27-bf8b-ff0a8b865d58" providerId="ADAL" clId="{A17FA9A7-7DE0-455A-B348-C0863161815E}" dt="2024-10-18T14:48:32.502" v="103" actId="1036"/>
          <ac:cxnSpMkLst>
            <pc:docMk/>
            <pc:sldMk cId="2516180364" sldId="1117"/>
            <ac:cxnSpMk id="10" creationId="{B3798A1E-C4F8-7622-30DA-C44A4A6195B6}"/>
          </ac:cxnSpMkLst>
        </pc:cxnChg>
      </pc:sldChg>
      <pc:sldChg chg="addSp delSp modSp add mod modAnim">
        <pc:chgData name="Defert, Raphaël" userId="068934b7-1772-4c27-bf8b-ff0a8b865d58" providerId="ADAL" clId="{A17FA9A7-7DE0-455A-B348-C0863161815E}" dt="2024-10-18T14:54:25.732" v="135" actId="14100"/>
        <pc:sldMkLst>
          <pc:docMk/>
          <pc:sldMk cId="3194950307" sldId="1118"/>
        </pc:sldMkLst>
        <pc:spChg chg="add del mod">
          <ac:chgData name="Defert, Raphaël" userId="068934b7-1772-4c27-bf8b-ff0a8b865d58" providerId="ADAL" clId="{A17FA9A7-7DE0-455A-B348-C0863161815E}" dt="2024-10-18T14:52:50.062" v="107" actId="478"/>
          <ac:spMkLst>
            <pc:docMk/>
            <pc:sldMk cId="3194950307" sldId="1118"/>
            <ac:spMk id="2" creationId="{9BCE892C-033F-F618-BEC7-765591CE4D46}"/>
          </ac:spMkLst>
        </pc:spChg>
        <pc:spChg chg="del">
          <ac:chgData name="Defert, Raphaël" userId="068934b7-1772-4c27-bf8b-ff0a8b865d58" providerId="ADAL" clId="{A17FA9A7-7DE0-455A-B348-C0863161815E}" dt="2024-10-18T14:52:45.977" v="106" actId="478"/>
          <ac:spMkLst>
            <pc:docMk/>
            <pc:sldMk cId="3194950307" sldId="1118"/>
            <ac:spMk id="11" creationId="{0B0BBE3A-BAB4-4545-19DF-1B45C8561E4A}"/>
          </ac:spMkLst>
        </pc:spChg>
        <pc:spChg chg="del">
          <ac:chgData name="Defert, Raphaël" userId="068934b7-1772-4c27-bf8b-ff0a8b865d58" providerId="ADAL" clId="{A17FA9A7-7DE0-455A-B348-C0863161815E}" dt="2024-10-18T14:52:45.977" v="106" actId="478"/>
          <ac:spMkLst>
            <pc:docMk/>
            <pc:sldMk cId="3194950307" sldId="1118"/>
            <ac:spMk id="12" creationId="{80186493-7895-2E73-2E90-B9DDDDF96FC0}"/>
          </ac:spMkLst>
        </pc:spChg>
        <pc:spChg chg="del">
          <ac:chgData name="Defert, Raphaël" userId="068934b7-1772-4c27-bf8b-ff0a8b865d58" providerId="ADAL" clId="{A17FA9A7-7DE0-455A-B348-C0863161815E}" dt="2024-10-18T14:52:45.977" v="106" actId="478"/>
          <ac:spMkLst>
            <pc:docMk/>
            <pc:sldMk cId="3194950307" sldId="1118"/>
            <ac:spMk id="13" creationId="{2951257A-9FEF-323E-3D9B-866891E3B075}"/>
          </ac:spMkLst>
        </pc:spChg>
        <pc:spChg chg="del">
          <ac:chgData name="Defert, Raphaël" userId="068934b7-1772-4c27-bf8b-ff0a8b865d58" providerId="ADAL" clId="{A17FA9A7-7DE0-455A-B348-C0863161815E}" dt="2024-10-18T14:52:45.977" v="106" actId="478"/>
          <ac:spMkLst>
            <pc:docMk/>
            <pc:sldMk cId="3194950307" sldId="1118"/>
            <ac:spMk id="14" creationId="{82B748C0-842B-260C-9837-8CF9883A9DE2}"/>
          </ac:spMkLst>
        </pc:spChg>
        <pc:picChg chg="add mod">
          <ac:chgData name="Defert, Raphaël" userId="068934b7-1772-4c27-bf8b-ff0a8b865d58" providerId="ADAL" clId="{A17FA9A7-7DE0-455A-B348-C0863161815E}" dt="2024-10-18T14:54:25.732" v="135" actId="14100"/>
          <ac:picMkLst>
            <pc:docMk/>
            <pc:sldMk cId="3194950307" sldId="1118"/>
            <ac:picMk id="4" creationId="{D6588FBD-C8FA-DDBF-048D-FE359EF42EEA}"/>
          </ac:picMkLst>
        </pc:picChg>
        <pc:picChg chg="del">
          <ac:chgData name="Defert, Raphaël" userId="068934b7-1772-4c27-bf8b-ff0a8b865d58" providerId="ADAL" clId="{A17FA9A7-7DE0-455A-B348-C0863161815E}" dt="2024-10-18T14:52:45.977" v="106" actId="478"/>
          <ac:picMkLst>
            <pc:docMk/>
            <pc:sldMk cId="3194950307" sldId="1118"/>
            <ac:picMk id="6" creationId="{7DCB96C9-83E0-3CF2-A97F-7153F740E084}"/>
          </ac:picMkLst>
        </pc:picChg>
        <pc:cxnChg chg="del">
          <ac:chgData name="Defert, Raphaël" userId="068934b7-1772-4c27-bf8b-ff0a8b865d58" providerId="ADAL" clId="{A17FA9A7-7DE0-455A-B348-C0863161815E}" dt="2024-10-18T14:52:45.977" v="106" actId="478"/>
          <ac:cxnSpMkLst>
            <pc:docMk/>
            <pc:sldMk cId="3194950307" sldId="1118"/>
            <ac:cxnSpMk id="7" creationId="{DE27802A-DE00-1A56-D39C-9812A5118777}"/>
          </ac:cxnSpMkLst>
        </pc:cxnChg>
        <pc:cxnChg chg="del">
          <ac:chgData name="Defert, Raphaël" userId="068934b7-1772-4c27-bf8b-ff0a8b865d58" providerId="ADAL" clId="{A17FA9A7-7DE0-455A-B348-C0863161815E}" dt="2024-10-18T14:52:45.977" v="106" actId="478"/>
          <ac:cxnSpMkLst>
            <pc:docMk/>
            <pc:sldMk cId="3194950307" sldId="1118"/>
            <ac:cxnSpMk id="9" creationId="{4C7595A4-3A3E-F307-1C5E-AFCE45CF2C67}"/>
          </ac:cxnSpMkLst>
        </pc:cxnChg>
        <pc:cxnChg chg="del">
          <ac:chgData name="Defert, Raphaël" userId="068934b7-1772-4c27-bf8b-ff0a8b865d58" providerId="ADAL" clId="{A17FA9A7-7DE0-455A-B348-C0863161815E}" dt="2024-10-18T14:52:45.977" v="106" actId="478"/>
          <ac:cxnSpMkLst>
            <pc:docMk/>
            <pc:sldMk cId="3194950307" sldId="1118"/>
            <ac:cxnSpMk id="10" creationId="{BC5F34A2-B973-544C-CD49-C0A0C9E84F8C}"/>
          </ac:cxnSpMkLst>
        </pc:cxnChg>
      </pc:sldChg>
      <pc:sldChg chg="add del">
        <pc:chgData name="Defert, Raphaël" userId="068934b7-1772-4c27-bf8b-ff0a8b865d58" providerId="ADAL" clId="{A17FA9A7-7DE0-455A-B348-C0863161815E}" dt="2024-10-18T14:52:53.368" v="109"/>
        <pc:sldMkLst>
          <pc:docMk/>
          <pc:sldMk cId="1161867246" sldId="1119"/>
        </pc:sldMkLst>
      </pc:sldChg>
      <pc:sldChg chg="addSp delSp modSp add mod ord">
        <pc:chgData name="Defert, Raphaël" userId="068934b7-1772-4c27-bf8b-ff0a8b865d58" providerId="ADAL" clId="{A17FA9A7-7DE0-455A-B348-C0863161815E}" dt="2024-10-18T15:04:07.061" v="165" actId="20577"/>
        <pc:sldMkLst>
          <pc:docMk/>
          <pc:sldMk cId="1927323817" sldId="1119"/>
        </pc:sldMkLst>
        <pc:spChg chg="mod">
          <ac:chgData name="Defert, Raphaël" userId="068934b7-1772-4c27-bf8b-ff0a8b865d58" providerId="ADAL" clId="{A17FA9A7-7DE0-455A-B348-C0863161815E}" dt="2024-10-18T15:04:07.061" v="165" actId="20577"/>
          <ac:spMkLst>
            <pc:docMk/>
            <pc:sldMk cId="1927323817" sldId="1119"/>
            <ac:spMk id="5" creationId="{4385E963-1D51-A3E8-0677-C8A669CBE092}"/>
          </ac:spMkLst>
        </pc:spChg>
        <pc:picChg chg="add mod">
          <ac:chgData name="Defert, Raphaël" userId="068934b7-1772-4c27-bf8b-ff0a8b865d58" providerId="ADAL" clId="{A17FA9A7-7DE0-455A-B348-C0863161815E}" dt="2024-10-18T15:03:56.215" v="140" actId="14100"/>
          <ac:picMkLst>
            <pc:docMk/>
            <pc:sldMk cId="1927323817" sldId="1119"/>
            <ac:picMk id="3" creationId="{7D17F6BE-985A-3B0A-599C-A4723D87CAAC}"/>
          </ac:picMkLst>
        </pc:picChg>
        <pc:picChg chg="del">
          <ac:chgData name="Defert, Raphaël" userId="068934b7-1772-4c27-bf8b-ff0a8b865d58" providerId="ADAL" clId="{A17FA9A7-7DE0-455A-B348-C0863161815E}" dt="2024-10-18T15:01:02.751" v="137" actId="478"/>
          <ac:picMkLst>
            <pc:docMk/>
            <pc:sldMk cId="1927323817" sldId="1119"/>
            <ac:picMk id="4" creationId="{68510704-A951-CD79-14FD-E149998A8521}"/>
          </ac:picMkLst>
        </pc:picChg>
      </pc:sldChg>
      <pc:sldChg chg="addSp delSp modSp add mod">
        <pc:chgData name="Defert, Raphaël" userId="068934b7-1772-4c27-bf8b-ff0a8b865d58" providerId="ADAL" clId="{A17FA9A7-7DE0-455A-B348-C0863161815E}" dt="2024-10-18T15:08:21.395" v="183" actId="20577"/>
        <pc:sldMkLst>
          <pc:docMk/>
          <pc:sldMk cId="1418682754" sldId="1120"/>
        </pc:sldMkLst>
        <pc:spChg chg="mod">
          <ac:chgData name="Defert, Raphaël" userId="068934b7-1772-4c27-bf8b-ff0a8b865d58" providerId="ADAL" clId="{A17FA9A7-7DE0-455A-B348-C0863161815E}" dt="2024-10-18T15:08:21.395" v="183" actId="20577"/>
          <ac:spMkLst>
            <pc:docMk/>
            <pc:sldMk cId="1418682754" sldId="1120"/>
            <ac:spMk id="5" creationId="{118EFAA7-8FBF-982F-6144-F655C2A5E0BF}"/>
          </ac:spMkLst>
        </pc:spChg>
        <pc:picChg chg="del">
          <ac:chgData name="Defert, Raphaël" userId="068934b7-1772-4c27-bf8b-ff0a8b865d58" providerId="ADAL" clId="{A17FA9A7-7DE0-455A-B348-C0863161815E}" dt="2024-10-18T15:07:30.504" v="167" actId="478"/>
          <ac:picMkLst>
            <pc:docMk/>
            <pc:sldMk cId="1418682754" sldId="1120"/>
            <ac:picMk id="3" creationId="{89C12373-34BC-8DF9-B860-756145168739}"/>
          </ac:picMkLst>
        </pc:picChg>
        <pc:picChg chg="add mod">
          <ac:chgData name="Defert, Raphaël" userId="068934b7-1772-4c27-bf8b-ff0a8b865d58" providerId="ADAL" clId="{A17FA9A7-7DE0-455A-B348-C0863161815E}" dt="2024-10-18T15:08:16.704" v="172" actId="14100"/>
          <ac:picMkLst>
            <pc:docMk/>
            <pc:sldMk cId="1418682754" sldId="1120"/>
            <ac:picMk id="4" creationId="{FDD6818C-324D-246C-876B-45F4E192BBFE}"/>
          </ac:picMkLst>
        </pc:picChg>
      </pc:sldChg>
      <pc:sldChg chg="add del">
        <pc:chgData name="Defert, Raphaël" userId="068934b7-1772-4c27-bf8b-ff0a8b865d58" providerId="ADAL" clId="{A17FA9A7-7DE0-455A-B348-C0863161815E}" dt="2024-10-18T15:07:34.899" v="169"/>
        <pc:sldMkLst>
          <pc:docMk/>
          <pc:sldMk cId="2993665674" sldId="1121"/>
        </pc:sldMkLst>
      </pc:sldChg>
      <pc:sldMasterChg chg="modSp mod">
        <pc:chgData name="Defert, Raphaël" userId="068934b7-1772-4c27-bf8b-ff0a8b865d58" providerId="ADAL" clId="{A17FA9A7-7DE0-455A-B348-C0863161815E}" dt="2024-10-18T14:44:38.984" v="1" actId="20577"/>
        <pc:sldMasterMkLst>
          <pc:docMk/>
          <pc:sldMasterMk cId="0" sldId="2147483648"/>
        </pc:sldMasterMkLst>
        <pc:spChg chg="mod">
          <ac:chgData name="Defert, Raphaël" userId="068934b7-1772-4c27-bf8b-ff0a8b865d58" providerId="ADAL" clId="{A17FA9A7-7DE0-455A-B348-C0863161815E}" dt="2024-10-18T14:44:38.984" v="1" actId="20577"/>
          <ac:spMkLst>
            <pc:docMk/>
            <pc:sldMasterMk cId="0" sldId="2147483648"/>
            <ac:spMk id="2" creationId="{00000000-0000-0000-0000-000000000000}"/>
          </ac:spMkLst>
        </pc:spChg>
      </pc:sldMasterChg>
    </pc:docChg>
  </pc:docChgLst>
  <pc:docChgLst>
    <pc:chgData name="Defert, Raphaël" userId="068934b7-1772-4c27-bf8b-ff0a8b865d58" providerId="ADAL" clId="{E0EF2D42-1AE8-49CC-B048-0466E7244463}"/>
    <pc:docChg chg="modSld">
      <pc:chgData name="Defert, Raphaël" userId="068934b7-1772-4c27-bf8b-ff0a8b865d58" providerId="ADAL" clId="{E0EF2D42-1AE8-49CC-B048-0466E7244463}" dt="2024-12-16T15:40:41.509" v="10" actId="20577"/>
      <pc:docMkLst>
        <pc:docMk/>
      </pc:docMkLst>
      <pc:sldChg chg="modSp mod">
        <pc:chgData name="Defert, Raphaël" userId="068934b7-1772-4c27-bf8b-ff0a8b865d58" providerId="ADAL" clId="{E0EF2D42-1AE8-49CC-B048-0466E7244463}" dt="2024-12-16T15:25:49.685" v="5" actId="114"/>
        <pc:sldMkLst>
          <pc:docMk/>
          <pc:sldMk cId="2420393016" sldId="1052"/>
        </pc:sldMkLst>
        <pc:spChg chg="mod">
          <ac:chgData name="Defert, Raphaël" userId="068934b7-1772-4c27-bf8b-ff0a8b865d58" providerId="ADAL" clId="{E0EF2D42-1AE8-49CC-B048-0466E7244463}" dt="2024-12-16T15:25:49.685" v="5" actId="114"/>
          <ac:spMkLst>
            <pc:docMk/>
            <pc:sldMk cId="2420393016" sldId="1052"/>
            <ac:spMk id="4" creationId="{00000000-0000-0000-0000-000000000000}"/>
          </ac:spMkLst>
        </pc:spChg>
      </pc:sldChg>
      <pc:sldChg chg="modSp">
        <pc:chgData name="Defert, Raphaël" userId="068934b7-1772-4c27-bf8b-ff0a8b865d58" providerId="ADAL" clId="{E0EF2D42-1AE8-49CC-B048-0466E7244463}" dt="2024-12-16T15:29:12.093" v="7" actId="20577"/>
        <pc:sldMkLst>
          <pc:docMk/>
          <pc:sldMk cId="216074179" sldId="1065"/>
        </pc:sldMkLst>
        <pc:spChg chg="mod">
          <ac:chgData name="Defert, Raphaël" userId="068934b7-1772-4c27-bf8b-ff0a8b865d58" providerId="ADAL" clId="{E0EF2D42-1AE8-49CC-B048-0466E7244463}" dt="2024-12-16T15:29:12.093" v="7" actId="20577"/>
          <ac:spMkLst>
            <pc:docMk/>
            <pc:sldMk cId="216074179" sldId="1065"/>
            <ac:spMk id="5" creationId="{00000000-0000-0000-0000-000000000000}"/>
          </ac:spMkLst>
        </pc:spChg>
      </pc:sldChg>
      <pc:sldChg chg="modSp mod">
        <pc:chgData name="Defert, Raphaël" userId="068934b7-1772-4c27-bf8b-ff0a8b865d58" providerId="ADAL" clId="{E0EF2D42-1AE8-49CC-B048-0466E7244463}" dt="2024-12-16T15:23:01.052" v="1" actId="20577"/>
        <pc:sldMkLst>
          <pc:docMk/>
          <pc:sldMk cId="4024117307" sldId="1066"/>
        </pc:sldMkLst>
        <pc:spChg chg="mod">
          <ac:chgData name="Defert, Raphaël" userId="068934b7-1772-4c27-bf8b-ff0a8b865d58" providerId="ADAL" clId="{E0EF2D42-1AE8-49CC-B048-0466E7244463}" dt="2024-12-16T15:23:01.052" v="1" actId="20577"/>
          <ac:spMkLst>
            <pc:docMk/>
            <pc:sldMk cId="4024117307" sldId="1066"/>
            <ac:spMk id="3" creationId="{00000000-0000-0000-0000-000000000000}"/>
          </ac:spMkLst>
        </pc:spChg>
      </pc:sldChg>
      <pc:sldChg chg="modSp">
        <pc:chgData name="Defert, Raphaël" userId="068934b7-1772-4c27-bf8b-ff0a8b865d58" providerId="ADAL" clId="{E0EF2D42-1AE8-49CC-B048-0466E7244463}" dt="2024-12-16T15:25:42.111" v="4" actId="114"/>
        <pc:sldMkLst>
          <pc:docMk/>
          <pc:sldMk cId="3717684978" sldId="1067"/>
        </pc:sldMkLst>
        <pc:spChg chg="mod">
          <ac:chgData name="Defert, Raphaël" userId="068934b7-1772-4c27-bf8b-ff0a8b865d58" providerId="ADAL" clId="{E0EF2D42-1AE8-49CC-B048-0466E7244463}" dt="2024-12-16T15:25:42.111" v="4" actId="114"/>
          <ac:spMkLst>
            <pc:docMk/>
            <pc:sldMk cId="3717684978" sldId="1067"/>
            <ac:spMk id="3" creationId="{00000000-0000-0000-0000-000000000000}"/>
          </ac:spMkLst>
        </pc:spChg>
      </pc:sldChg>
      <pc:sldChg chg="modSp">
        <pc:chgData name="Defert, Raphaël" userId="068934b7-1772-4c27-bf8b-ff0a8b865d58" providerId="ADAL" clId="{E0EF2D42-1AE8-49CC-B048-0466E7244463}" dt="2024-12-16T15:38:43.736" v="8" actId="6549"/>
        <pc:sldMkLst>
          <pc:docMk/>
          <pc:sldMk cId="3834910795" sldId="1081"/>
        </pc:sldMkLst>
        <pc:spChg chg="mod">
          <ac:chgData name="Defert, Raphaël" userId="068934b7-1772-4c27-bf8b-ff0a8b865d58" providerId="ADAL" clId="{E0EF2D42-1AE8-49CC-B048-0466E7244463}" dt="2024-12-16T15:38:43.736" v="8" actId="6549"/>
          <ac:spMkLst>
            <pc:docMk/>
            <pc:sldMk cId="3834910795" sldId="1081"/>
            <ac:spMk id="3" creationId="{00000000-0000-0000-0000-000000000000}"/>
          </ac:spMkLst>
        </pc:spChg>
      </pc:sldChg>
      <pc:sldChg chg="modSp">
        <pc:chgData name="Defert, Raphaël" userId="068934b7-1772-4c27-bf8b-ff0a8b865d58" providerId="ADAL" clId="{E0EF2D42-1AE8-49CC-B048-0466E7244463}" dt="2024-12-16T15:40:41.509" v="10" actId="20577"/>
        <pc:sldMkLst>
          <pc:docMk/>
          <pc:sldMk cId="1739805896" sldId="1082"/>
        </pc:sldMkLst>
        <pc:spChg chg="mod">
          <ac:chgData name="Defert, Raphaël" userId="068934b7-1772-4c27-bf8b-ff0a8b865d58" providerId="ADAL" clId="{E0EF2D42-1AE8-49CC-B048-0466E7244463}" dt="2024-12-16T15:40:41.509" v="10" actId="20577"/>
          <ac:spMkLst>
            <pc:docMk/>
            <pc:sldMk cId="1739805896" sldId="1082"/>
            <ac:spMk id="3" creationId="{00000000-0000-0000-0000-000000000000}"/>
          </ac:spMkLst>
        </pc:spChg>
      </pc:sldChg>
    </pc:docChg>
  </pc:docChgLst>
  <pc:docChgLst>
    <pc:chgData name="DEFERT Raphaël" userId="416e19d6-f097-447f-a880-c4a7413480a9" providerId="ADAL" clId="{C7A6CE9E-FDA9-4600-BC50-723C03653593}"/>
    <pc:docChg chg="undo custSel delSld modSld modMainMaster">
      <pc:chgData name="DEFERT Raphaël" userId="416e19d6-f097-447f-a880-c4a7413480a9" providerId="ADAL" clId="{C7A6CE9E-FDA9-4600-BC50-723C03653593}" dt="2023-12-18T16:35:13.181" v="36" actId="20577"/>
      <pc:docMkLst>
        <pc:docMk/>
      </pc:docMkLst>
      <pc:sldChg chg="modSp mod">
        <pc:chgData name="DEFERT Raphaël" userId="416e19d6-f097-447f-a880-c4a7413480a9" providerId="ADAL" clId="{C7A6CE9E-FDA9-4600-BC50-723C03653593}" dt="2023-12-18T16:35:13.181" v="36" actId="20577"/>
        <pc:sldMkLst>
          <pc:docMk/>
          <pc:sldMk cId="3832769420" sldId="1062"/>
        </pc:sldMkLst>
        <pc:spChg chg="mod">
          <ac:chgData name="DEFERT Raphaël" userId="416e19d6-f097-447f-a880-c4a7413480a9" providerId="ADAL" clId="{C7A6CE9E-FDA9-4600-BC50-723C03653593}" dt="2023-12-18T16:35:13.181" v="36" actId="20577"/>
          <ac:spMkLst>
            <pc:docMk/>
            <pc:sldMk cId="3832769420" sldId="1062"/>
            <ac:spMk id="2" creationId="{00000000-0000-0000-0000-000000000000}"/>
          </ac:spMkLst>
        </pc:spChg>
      </pc:sldChg>
      <pc:sldChg chg="modSp mod">
        <pc:chgData name="DEFERT Raphaël" userId="416e19d6-f097-447f-a880-c4a7413480a9" providerId="ADAL" clId="{C7A6CE9E-FDA9-4600-BC50-723C03653593}" dt="2023-12-13T00:09:51.181" v="17" actId="6549"/>
        <pc:sldMkLst>
          <pc:docMk/>
          <pc:sldMk cId="1036744929" sldId="1075"/>
        </pc:sldMkLst>
        <pc:spChg chg="mod">
          <ac:chgData name="DEFERT Raphaël" userId="416e19d6-f097-447f-a880-c4a7413480a9" providerId="ADAL" clId="{C7A6CE9E-FDA9-4600-BC50-723C03653593}" dt="2023-12-13T00:09:51.181" v="17" actId="6549"/>
          <ac:spMkLst>
            <pc:docMk/>
            <pc:sldMk cId="1036744929" sldId="1075"/>
            <ac:spMk id="6" creationId="{00000000-0000-0000-0000-000000000000}"/>
          </ac:spMkLst>
        </pc:spChg>
      </pc:sldChg>
      <pc:sldChg chg="modSp mod">
        <pc:chgData name="DEFERT Raphaël" userId="416e19d6-f097-447f-a880-c4a7413480a9" providerId="ADAL" clId="{C7A6CE9E-FDA9-4600-BC50-723C03653593}" dt="2023-12-18T16:31:14.328" v="32" actId="6549"/>
        <pc:sldMkLst>
          <pc:docMk/>
          <pc:sldMk cId="3940208353" sldId="1078"/>
        </pc:sldMkLst>
        <pc:spChg chg="mod">
          <ac:chgData name="DEFERT Raphaël" userId="416e19d6-f097-447f-a880-c4a7413480a9" providerId="ADAL" clId="{C7A6CE9E-FDA9-4600-BC50-723C03653593}" dt="2023-12-18T16:31:14.328" v="32" actId="6549"/>
          <ac:spMkLst>
            <pc:docMk/>
            <pc:sldMk cId="3940208353" sldId="1078"/>
            <ac:spMk id="2" creationId="{00000000-0000-0000-0000-000000000000}"/>
          </ac:spMkLst>
        </pc:spChg>
      </pc:sldChg>
      <pc:sldChg chg="modSp">
        <pc:chgData name="DEFERT Raphaël" userId="416e19d6-f097-447f-a880-c4a7413480a9" providerId="ADAL" clId="{C7A6CE9E-FDA9-4600-BC50-723C03653593}" dt="2023-12-13T00:18:27.316" v="20" actId="6549"/>
        <pc:sldMkLst>
          <pc:docMk/>
          <pc:sldMk cId="1739805896" sldId="1082"/>
        </pc:sldMkLst>
        <pc:spChg chg="mod">
          <ac:chgData name="DEFERT Raphaël" userId="416e19d6-f097-447f-a880-c4a7413480a9" providerId="ADAL" clId="{C7A6CE9E-FDA9-4600-BC50-723C03653593}" dt="2023-12-13T00:18:27.316" v="20" actId="6549"/>
          <ac:spMkLst>
            <pc:docMk/>
            <pc:sldMk cId="1739805896" sldId="1082"/>
            <ac:spMk id="3" creationId="{00000000-0000-0000-0000-000000000000}"/>
          </ac:spMkLst>
        </pc:spChg>
      </pc:sldChg>
      <pc:sldChg chg="modSp mod">
        <pc:chgData name="DEFERT Raphaël" userId="416e19d6-f097-447f-a880-c4a7413480a9" providerId="ADAL" clId="{C7A6CE9E-FDA9-4600-BC50-723C03653593}" dt="2023-12-18T16:31:06.092" v="29" actId="6549"/>
        <pc:sldMkLst>
          <pc:docMk/>
          <pc:sldMk cId="2969401474" sldId="1092"/>
        </pc:sldMkLst>
        <pc:spChg chg="mod">
          <ac:chgData name="DEFERT Raphaël" userId="416e19d6-f097-447f-a880-c4a7413480a9" providerId="ADAL" clId="{C7A6CE9E-FDA9-4600-BC50-723C03653593}" dt="2023-12-18T16:31:06.092" v="29" actId="6549"/>
          <ac:spMkLst>
            <pc:docMk/>
            <pc:sldMk cId="2969401474" sldId="1092"/>
            <ac:spMk id="2" creationId="{00000000-0000-0000-0000-000000000000}"/>
          </ac:spMkLst>
        </pc:spChg>
      </pc:sldChg>
      <pc:sldChg chg="modSp mod">
        <pc:chgData name="DEFERT Raphaël" userId="416e19d6-f097-447f-a880-c4a7413480a9" providerId="ADAL" clId="{C7A6CE9E-FDA9-4600-BC50-723C03653593}" dt="2023-12-18T16:24:24.134" v="22" actId="207"/>
        <pc:sldMkLst>
          <pc:docMk/>
          <pc:sldMk cId="157608931" sldId="1115"/>
        </pc:sldMkLst>
        <pc:spChg chg="mod">
          <ac:chgData name="DEFERT Raphaël" userId="416e19d6-f097-447f-a880-c4a7413480a9" providerId="ADAL" clId="{C7A6CE9E-FDA9-4600-BC50-723C03653593}" dt="2023-12-18T16:24:24.134" v="22" actId="207"/>
          <ac:spMkLst>
            <pc:docMk/>
            <pc:sldMk cId="157608931" sldId="1115"/>
            <ac:spMk id="3" creationId="{10E29A59-A538-9A48-A4A9-4D4A67452428}"/>
          </ac:spMkLst>
        </pc:spChg>
      </pc:sldChg>
      <pc:sldChg chg="del">
        <pc:chgData name="DEFERT Raphaël" userId="416e19d6-f097-447f-a880-c4a7413480a9" providerId="ADAL" clId="{C7A6CE9E-FDA9-4600-BC50-723C03653593}" dt="2023-12-13T00:11:26.999" v="18" actId="47"/>
        <pc:sldMkLst>
          <pc:docMk/>
          <pc:sldMk cId="994915739" sldId="1117"/>
        </pc:sldMkLst>
      </pc:sldChg>
      <pc:sldChg chg="del">
        <pc:chgData name="DEFERT Raphaël" userId="416e19d6-f097-447f-a880-c4a7413480a9" providerId="ADAL" clId="{C7A6CE9E-FDA9-4600-BC50-723C03653593}" dt="2023-12-13T00:11:28.421" v="19" actId="47"/>
        <pc:sldMkLst>
          <pc:docMk/>
          <pc:sldMk cId="2715425793" sldId="1118"/>
        </pc:sldMkLst>
      </pc:sldChg>
      <pc:sldMasterChg chg="modSp mod">
        <pc:chgData name="DEFERT Raphaël" userId="416e19d6-f097-447f-a880-c4a7413480a9" providerId="ADAL" clId="{C7A6CE9E-FDA9-4600-BC50-723C03653593}" dt="2023-12-18T16:30:54.659" v="24" actId="6549"/>
        <pc:sldMasterMkLst>
          <pc:docMk/>
          <pc:sldMasterMk cId="0" sldId="2147483648"/>
        </pc:sldMasterMkLst>
        <pc:spChg chg="mod">
          <ac:chgData name="DEFERT Raphaël" userId="416e19d6-f097-447f-a880-c4a7413480a9" providerId="ADAL" clId="{C7A6CE9E-FDA9-4600-BC50-723C03653593}" dt="2023-12-12T12:26:27.487" v="14" actId="6549"/>
          <ac:spMkLst>
            <pc:docMk/>
            <pc:sldMasterMk cId="0" sldId="2147483648"/>
            <ac:spMk id="2" creationId="{00000000-0000-0000-0000-000000000000}"/>
          </ac:spMkLst>
        </pc:spChg>
        <pc:spChg chg="mod">
          <ac:chgData name="DEFERT Raphaël" userId="416e19d6-f097-447f-a880-c4a7413480a9" providerId="ADAL" clId="{C7A6CE9E-FDA9-4600-BC50-723C03653593}" dt="2023-12-18T16:30:54.659" v="24" actId="6549"/>
          <ac:spMkLst>
            <pc:docMk/>
            <pc:sldMasterMk cId="0" sldId="2147483648"/>
            <ac:spMk id="22" creationId="{00000000-0000-0000-0000-000000000000}"/>
          </ac:spMkLst>
        </pc:sp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1922" y="-1540"/>
            <a:ext cx="2970184" cy="461920"/>
          </a:xfrm>
          <a:prstGeom prst="rect">
            <a:avLst/>
          </a:prstGeom>
          <a:noFill/>
          <a:ln w="9525">
            <a:noFill/>
            <a:miter lim="800000"/>
            <a:headEnd/>
            <a:tailEnd/>
          </a:ln>
          <a:effectLst/>
        </p:spPr>
        <p:txBody>
          <a:bodyPr vert="horz" wrap="square" lIns="19329" tIns="0" rIns="19329" bIns="0" numCol="1" anchor="t" anchorCtr="0" compatLnSpc="1">
            <a:prstTxWarp prst="textNoShape">
              <a:avLst/>
            </a:prstTxWarp>
          </a:bodyPr>
          <a:lstStyle>
            <a:lvl1pPr defTabSz="935820">
              <a:defRPr sz="1000" i="1"/>
            </a:lvl1pPr>
          </a:lstStyle>
          <a:p>
            <a:pPr>
              <a:defRPr/>
            </a:pPr>
            <a:endParaRPr lang="fr-FR"/>
          </a:p>
        </p:txBody>
      </p:sp>
      <p:sp>
        <p:nvSpPr>
          <p:cNvPr id="3075" name="Rectangle 3"/>
          <p:cNvSpPr>
            <a:spLocks noGrp="1" noChangeArrowheads="1"/>
          </p:cNvSpPr>
          <p:nvPr>
            <p:ph type="dt" sz="quarter" idx="1"/>
          </p:nvPr>
        </p:nvSpPr>
        <p:spPr bwMode="auto">
          <a:xfrm>
            <a:off x="3856374" y="-1540"/>
            <a:ext cx="2970183" cy="461920"/>
          </a:xfrm>
          <a:prstGeom prst="rect">
            <a:avLst/>
          </a:prstGeom>
          <a:noFill/>
          <a:ln w="9525">
            <a:noFill/>
            <a:miter lim="800000"/>
            <a:headEnd/>
            <a:tailEnd/>
          </a:ln>
          <a:effectLst/>
        </p:spPr>
        <p:txBody>
          <a:bodyPr vert="horz" wrap="square" lIns="19329" tIns="0" rIns="19329" bIns="0" numCol="1" anchor="t" anchorCtr="0" compatLnSpc="1">
            <a:prstTxWarp prst="textNoShape">
              <a:avLst/>
            </a:prstTxWarp>
          </a:bodyPr>
          <a:lstStyle>
            <a:lvl1pPr algn="r" defTabSz="935820">
              <a:defRPr sz="1000" i="1"/>
            </a:lvl1pPr>
          </a:lstStyle>
          <a:p>
            <a:pPr>
              <a:defRPr/>
            </a:pPr>
            <a:endParaRPr lang="fr-FR"/>
          </a:p>
        </p:txBody>
      </p:sp>
      <p:sp>
        <p:nvSpPr>
          <p:cNvPr id="3076" name="Rectangle 4"/>
          <p:cNvSpPr>
            <a:spLocks noGrp="1" noChangeArrowheads="1"/>
          </p:cNvSpPr>
          <p:nvPr>
            <p:ph type="ftr" sz="quarter" idx="2"/>
          </p:nvPr>
        </p:nvSpPr>
        <p:spPr bwMode="auto">
          <a:xfrm>
            <a:off x="-31922" y="9387733"/>
            <a:ext cx="2970184" cy="538905"/>
          </a:xfrm>
          <a:prstGeom prst="rect">
            <a:avLst/>
          </a:prstGeom>
          <a:noFill/>
          <a:ln w="9525">
            <a:noFill/>
            <a:miter lim="800000"/>
            <a:headEnd/>
            <a:tailEnd/>
          </a:ln>
          <a:effectLst/>
        </p:spPr>
        <p:txBody>
          <a:bodyPr vert="horz" wrap="square" lIns="19329" tIns="0" rIns="19329" bIns="0" numCol="1" anchor="b" anchorCtr="0" compatLnSpc="1">
            <a:prstTxWarp prst="textNoShape">
              <a:avLst/>
            </a:prstTxWarp>
          </a:bodyPr>
          <a:lstStyle>
            <a:lvl1pPr defTabSz="935820">
              <a:defRPr sz="1000" i="1"/>
            </a:lvl1pPr>
          </a:lstStyle>
          <a:p>
            <a:pPr>
              <a:defRPr/>
            </a:pPr>
            <a:endParaRPr lang="fr-FR"/>
          </a:p>
        </p:txBody>
      </p:sp>
      <p:sp>
        <p:nvSpPr>
          <p:cNvPr id="3077" name="Rectangle 5"/>
          <p:cNvSpPr>
            <a:spLocks noGrp="1" noChangeArrowheads="1"/>
          </p:cNvSpPr>
          <p:nvPr>
            <p:ph type="sldNum" sz="quarter" idx="3"/>
          </p:nvPr>
        </p:nvSpPr>
        <p:spPr bwMode="auto">
          <a:xfrm>
            <a:off x="3856374" y="9387733"/>
            <a:ext cx="2970183" cy="538905"/>
          </a:xfrm>
          <a:prstGeom prst="rect">
            <a:avLst/>
          </a:prstGeom>
          <a:noFill/>
          <a:ln w="9525">
            <a:noFill/>
            <a:miter lim="800000"/>
            <a:headEnd/>
            <a:tailEnd/>
          </a:ln>
          <a:effectLst/>
        </p:spPr>
        <p:txBody>
          <a:bodyPr vert="horz" wrap="square" lIns="19329" tIns="0" rIns="19329" bIns="0" numCol="1" anchor="b" anchorCtr="0" compatLnSpc="1">
            <a:prstTxWarp prst="textNoShape">
              <a:avLst/>
            </a:prstTxWarp>
          </a:bodyPr>
          <a:lstStyle>
            <a:lvl1pPr algn="r" defTabSz="935820">
              <a:defRPr sz="1000" i="1"/>
            </a:lvl1pPr>
          </a:lstStyle>
          <a:p>
            <a:pPr>
              <a:defRPr/>
            </a:pPr>
            <a:fld id="{20BEEBCB-4665-469F-8989-7DD86408F6BD}" type="slidenum">
              <a:rPr lang="fr-FR"/>
              <a:pPr>
                <a:defRPr/>
              </a:pPr>
              <a:t>‹N°›</a:t>
            </a:fld>
            <a:endParaRPr lang="fr-FR"/>
          </a:p>
        </p:txBody>
      </p:sp>
    </p:spTree>
    <p:extLst>
      <p:ext uri="{BB962C8B-B14F-4D97-AF65-F5344CB8AC3E}">
        <p14:creationId xmlns:p14="http://schemas.microsoft.com/office/powerpoint/2010/main" val="42321080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1520" y="-1540"/>
            <a:ext cx="2942823" cy="497333"/>
          </a:xfrm>
          <a:prstGeom prst="rect">
            <a:avLst/>
          </a:prstGeom>
          <a:noFill/>
          <a:ln w="9525">
            <a:noFill/>
            <a:miter lim="800000"/>
            <a:headEnd/>
            <a:tailEnd/>
          </a:ln>
          <a:effectLst/>
        </p:spPr>
        <p:txBody>
          <a:bodyPr vert="horz" wrap="square" lIns="19329" tIns="0" rIns="19329" bIns="0" numCol="1" anchor="t" anchorCtr="0" compatLnSpc="1">
            <a:prstTxWarp prst="textNoShape">
              <a:avLst/>
            </a:prstTxWarp>
          </a:bodyPr>
          <a:lstStyle>
            <a:lvl1pPr defTabSz="935820">
              <a:defRPr sz="1000" i="1"/>
            </a:lvl1pPr>
          </a:lstStyle>
          <a:p>
            <a:pPr>
              <a:defRPr/>
            </a:pPr>
            <a:endParaRPr lang="fr-FR"/>
          </a:p>
        </p:txBody>
      </p:sp>
      <p:sp>
        <p:nvSpPr>
          <p:cNvPr id="2051" name="Rectangle 3"/>
          <p:cNvSpPr>
            <a:spLocks noGrp="1" noChangeArrowheads="1"/>
          </p:cNvSpPr>
          <p:nvPr>
            <p:ph type="dt" idx="1"/>
          </p:nvPr>
        </p:nvSpPr>
        <p:spPr bwMode="auto">
          <a:xfrm>
            <a:off x="3854853" y="-1540"/>
            <a:ext cx="2942822" cy="497333"/>
          </a:xfrm>
          <a:prstGeom prst="rect">
            <a:avLst/>
          </a:prstGeom>
          <a:noFill/>
          <a:ln w="9525">
            <a:noFill/>
            <a:miter lim="800000"/>
            <a:headEnd/>
            <a:tailEnd/>
          </a:ln>
          <a:effectLst/>
        </p:spPr>
        <p:txBody>
          <a:bodyPr vert="horz" wrap="square" lIns="19329" tIns="0" rIns="19329" bIns="0" numCol="1" anchor="t" anchorCtr="0" compatLnSpc="1">
            <a:prstTxWarp prst="textNoShape">
              <a:avLst/>
            </a:prstTxWarp>
          </a:bodyPr>
          <a:lstStyle>
            <a:lvl1pPr algn="r" defTabSz="935820">
              <a:defRPr sz="1000" i="1"/>
            </a:lvl1pPr>
          </a:lstStyle>
          <a:p>
            <a:pPr>
              <a:defRPr/>
            </a:pPr>
            <a:endParaRPr lang="fr-FR"/>
          </a:p>
        </p:txBody>
      </p:sp>
      <p:sp>
        <p:nvSpPr>
          <p:cNvPr id="48132" name="Rectangle 4"/>
          <p:cNvSpPr>
            <a:spLocks noGrp="1" noRot="1" noChangeAspect="1" noChangeArrowheads="1" noTextEdit="1"/>
          </p:cNvSpPr>
          <p:nvPr>
            <p:ph type="sldImg" idx="2"/>
          </p:nvPr>
        </p:nvSpPr>
        <p:spPr bwMode="auto">
          <a:xfrm>
            <a:off x="863600" y="747713"/>
            <a:ext cx="5081588" cy="37147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05952" y="4717732"/>
            <a:ext cx="4982732" cy="4468296"/>
          </a:xfrm>
          <a:prstGeom prst="rect">
            <a:avLst/>
          </a:prstGeom>
          <a:noFill/>
          <a:ln w="9525">
            <a:noFill/>
            <a:miter lim="800000"/>
            <a:headEnd/>
            <a:tailEnd/>
          </a:ln>
          <a:effectLst/>
        </p:spPr>
        <p:txBody>
          <a:bodyPr vert="horz" wrap="square" lIns="93405" tIns="46703" rIns="93405" bIns="46703" numCol="1" anchor="t" anchorCtr="0" compatLnSpc="1">
            <a:prstTxWarp prst="textNoShape">
              <a:avLst/>
            </a:prstTxWarp>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2054" name="Rectangle 6"/>
          <p:cNvSpPr>
            <a:spLocks noGrp="1" noChangeArrowheads="1"/>
          </p:cNvSpPr>
          <p:nvPr>
            <p:ph type="ftr" sz="quarter" idx="4"/>
          </p:nvPr>
        </p:nvSpPr>
        <p:spPr bwMode="auto">
          <a:xfrm>
            <a:off x="-1520" y="9430845"/>
            <a:ext cx="2942823" cy="495793"/>
          </a:xfrm>
          <a:prstGeom prst="rect">
            <a:avLst/>
          </a:prstGeom>
          <a:noFill/>
          <a:ln w="9525">
            <a:noFill/>
            <a:miter lim="800000"/>
            <a:headEnd/>
            <a:tailEnd/>
          </a:ln>
          <a:effectLst/>
        </p:spPr>
        <p:txBody>
          <a:bodyPr vert="horz" wrap="square" lIns="19329" tIns="0" rIns="19329" bIns="0" numCol="1" anchor="b" anchorCtr="0" compatLnSpc="1">
            <a:prstTxWarp prst="textNoShape">
              <a:avLst/>
            </a:prstTxWarp>
          </a:bodyPr>
          <a:lstStyle>
            <a:lvl1pPr defTabSz="935820">
              <a:defRPr sz="1000" i="1"/>
            </a:lvl1pPr>
          </a:lstStyle>
          <a:p>
            <a:pPr>
              <a:defRPr/>
            </a:pPr>
            <a:endParaRPr lang="fr-FR"/>
          </a:p>
        </p:txBody>
      </p:sp>
      <p:sp>
        <p:nvSpPr>
          <p:cNvPr id="2055" name="Rectangle 7"/>
          <p:cNvSpPr>
            <a:spLocks noGrp="1" noChangeArrowheads="1"/>
          </p:cNvSpPr>
          <p:nvPr>
            <p:ph type="sldNum" sz="quarter" idx="5"/>
          </p:nvPr>
        </p:nvSpPr>
        <p:spPr bwMode="auto">
          <a:xfrm>
            <a:off x="3854853" y="9430845"/>
            <a:ext cx="2942822" cy="495793"/>
          </a:xfrm>
          <a:prstGeom prst="rect">
            <a:avLst/>
          </a:prstGeom>
          <a:noFill/>
          <a:ln w="9525">
            <a:noFill/>
            <a:miter lim="800000"/>
            <a:headEnd/>
            <a:tailEnd/>
          </a:ln>
          <a:effectLst/>
        </p:spPr>
        <p:txBody>
          <a:bodyPr vert="horz" wrap="square" lIns="19329" tIns="0" rIns="19329" bIns="0" numCol="1" anchor="b" anchorCtr="0" compatLnSpc="1">
            <a:prstTxWarp prst="textNoShape">
              <a:avLst/>
            </a:prstTxWarp>
          </a:bodyPr>
          <a:lstStyle>
            <a:lvl1pPr algn="r" defTabSz="935820">
              <a:defRPr sz="1000" i="1"/>
            </a:lvl1pPr>
          </a:lstStyle>
          <a:p>
            <a:pPr>
              <a:defRPr/>
            </a:pPr>
            <a:fld id="{1D658B21-429D-4B2D-99E4-B3C6796A6CFE}" type="slidenum">
              <a:rPr lang="fr-FR"/>
              <a:pPr>
                <a:defRPr/>
              </a:pPr>
              <a:t>‹N°›</a:t>
            </a:fld>
            <a:endParaRPr lang="fr-FR"/>
          </a:p>
        </p:txBody>
      </p:sp>
    </p:spTree>
    <p:extLst>
      <p:ext uri="{BB962C8B-B14F-4D97-AF65-F5344CB8AC3E}">
        <p14:creationId xmlns:p14="http://schemas.microsoft.com/office/powerpoint/2010/main" val="26113985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820">
              <a:defRPr sz="1200">
                <a:solidFill>
                  <a:schemeClr val="tx1"/>
                </a:solidFill>
                <a:latin typeface="Times New Roman" pitchFamily="18" charset="0"/>
              </a:defRPr>
            </a:lvl1pPr>
            <a:lvl2pPr marL="716798" indent="-275692" defTabSz="935820">
              <a:defRPr sz="1200">
                <a:solidFill>
                  <a:schemeClr val="tx1"/>
                </a:solidFill>
                <a:latin typeface="Times New Roman" pitchFamily="18" charset="0"/>
              </a:defRPr>
            </a:lvl2pPr>
            <a:lvl3pPr marL="1102766" indent="-220553" defTabSz="935820">
              <a:defRPr sz="1200">
                <a:solidFill>
                  <a:schemeClr val="tx1"/>
                </a:solidFill>
                <a:latin typeface="Times New Roman" pitchFamily="18" charset="0"/>
              </a:defRPr>
            </a:lvl3pPr>
            <a:lvl4pPr marL="1543873" indent="-220553" defTabSz="935820">
              <a:defRPr sz="1200">
                <a:solidFill>
                  <a:schemeClr val="tx1"/>
                </a:solidFill>
                <a:latin typeface="Times New Roman" pitchFamily="18" charset="0"/>
              </a:defRPr>
            </a:lvl4pPr>
            <a:lvl5pPr marL="1984980" indent="-220553" defTabSz="935820">
              <a:defRPr sz="1200">
                <a:solidFill>
                  <a:schemeClr val="tx1"/>
                </a:solidFill>
                <a:latin typeface="Times New Roman" pitchFamily="18" charset="0"/>
              </a:defRPr>
            </a:lvl5pPr>
            <a:lvl6pPr marL="2426086" indent="-220553" defTabSz="935820" eaLnBrk="0" fontAlgn="base" hangingPunct="0">
              <a:spcBef>
                <a:spcPct val="0"/>
              </a:spcBef>
              <a:spcAft>
                <a:spcPct val="0"/>
              </a:spcAft>
              <a:defRPr sz="1200">
                <a:solidFill>
                  <a:schemeClr val="tx1"/>
                </a:solidFill>
                <a:latin typeface="Times New Roman" pitchFamily="18" charset="0"/>
              </a:defRPr>
            </a:lvl6pPr>
            <a:lvl7pPr marL="2867193" indent="-220553" defTabSz="935820" eaLnBrk="0" fontAlgn="base" hangingPunct="0">
              <a:spcBef>
                <a:spcPct val="0"/>
              </a:spcBef>
              <a:spcAft>
                <a:spcPct val="0"/>
              </a:spcAft>
              <a:defRPr sz="1200">
                <a:solidFill>
                  <a:schemeClr val="tx1"/>
                </a:solidFill>
                <a:latin typeface="Times New Roman" pitchFamily="18" charset="0"/>
              </a:defRPr>
            </a:lvl7pPr>
            <a:lvl8pPr marL="3308299" indent="-220553" defTabSz="935820" eaLnBrk="0" fontAlgn="base" hangingPunct="0">
              <a:spcBef>
                <a:spcPct val="0"/>
              </a:spcBef>
              <a:spcAft>
                <a:spcPct val="0"/>
              </a:spcAft>
              <a:defRPr sz="1200">
                <a:solidFill>
                  <a:schemeClr val="tx1"/>
                </a:solidFill>
                <a:latin typeface="Times New Roman" pitchFamily="18" charset="0"/>
              </a:defRPr>
            </a:lvl8pPr>
            <a:lvl9pPr marL="3749406" indent="-220553" defTabSz="935820" eaLnBrk="0" fontAlgn="base" hangingPunct="0">
              <a:spcBef>
                <a:spcPct val="0"/>
              </a:spcBef>
              <a:spcAft>
                <a:spcPct val="0"/>
              </a:spcAft>
              <a:defRPr sz="1200">
                <a:solidFill>
                  <a:schemeClr val="tx1"/>
                </a:solidFill>
                <a:latin typeface="Times New Roman" pitchFamily="18" charset="0"/>
              </a:defRPr>
            </a:lvl9pPr>
          </a:lstStyle>
          <a:p>
            <a:fld id="{3F92CC83-4A14-483D-AF1E-6763D2FF323C}" type="slidenum">
              <a:rPr lang="fr-FR" sz="1000"/>
              <a:pPr/>
              <a:t>1</a:t>
            </a:fld>
            <a:endParaRPr lang="fr-FR" sz="100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16987570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249488"/>
            <a:ext cx="8420100" cy="1550987"/>
          </a:xfrm>
          <a:prstGeom prst="rect">
            <a:avLst/>
          </a:prstGeom>
        </p:spPr>
        <p:txBody>
          <a:bodyPr/>
          <a:lstStyle>
            <a:lvl1pPr algn="ct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485900" y="4102100"/>
            <a:ext cx="6934200" cy="1849438"/>
          </a:xfrm>
          <a:prstGeom prst="rect">
            <a:avLst/>
          </a:prstGeom>
        </p:spPr>
        <p:txBody>
          <a:bodyPr/>
          <a:lstStyle>
            <a:lvl1pPr marL="0" indent="0" algn="ctr">
              <a:buNone/>
              <a:defRPr>
                <a:latin typeface="Arial" panose="020B0604020202020204" pitchFamily="34" charset="0"/>
                <a:cs typeface="Arial" panose="020B0604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Tree>
    <p:extLst>
      <p:ext uri="{BB962C8B-B14F-4D97-AF65-F5344CB8AC3E}">
        <p14:creationId xmlns:p14="http://schemas.microsoft.com/office/powerpoint/2010/main" val="31433995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95300" y="290513"/>
            <a:ext cx="8915400" cy="12065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95300" y="1689100"/>
            <a:ext cx="8915400" cy="47767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24787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90513"/>
            <a:ext cx="2228850" cy="617537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95300" y="290513"/>
            <a:ext cx="6534150" cy="61753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181930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2311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0436" y="878342"/>
            <a:ext cx="8221436" cy="713694"/>
          </a:xfrm>
          <a:prstGeom prst="rect">
            <a:avLst/>
          </a:prstGeom>
        </p:spPr>
        <p:txBody>
          <a:bodyPr/>
          <a:lstStyle>
            <a:lvl1pPr algn="l">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220436" y="1876879"/>
            <a:ext cx="8915400" cy="4776788"/>
          </a:xfrm>
          <a:prstGeom prst="rect">
            <a:avLst/>
          </a:prstGeom>
        </p:spPr>
        <p:txBody>
          <a:bodyPr/>
          <a:lstStyle>
            <a:lvl1pPr marL="342900" indent="-342900">
              <a:buClrTx/>
              <a:buSzPct val="100000"/>
              <a:buFont typeface="Arial" panose="020B0604020202020204" pitchFamily="34" charset="0"/>
              <a:buChar char="•"/>
              <a:defRPr>
                <a:latin typeface="Arial" panose="020B0604020202020204" pitchFamily="34" charset="0"/>
                <a:cs typeface="Arial" panose="020B0604020202020204" pitchFamily="34" charset="0"/>
              </a:defRPr>
            </a:lvl1pPr>
            <a:lvl2pPr marL="742950" indent="-285750">
              <a:buClrTx/>
              <a:buSzPct val="100000"/>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buClrTx/>
              <a:buSzPct val="100000"/>
              <a:buFont typeface="Arial" panose="020B0604020202020204" pitchFamily="34" charset="0"/>
              <a:buChar char="•"/>
              <a:defRPr>
                <a:latin typeface="Arial" panose="020B0604020202020204" pitchFamily="34" charset="0"/>
                <a:cs typeface="Arial" panose="020B0604020202020204" pitchFamily="34" charset="0"/>
              </a:defRPr>
            </a:lvl3pPr>
            <a:lvl4pPr marL="1600200" indent="-228600">
              <a:buClrTx/>
              <a:buSzPct val="100000"/>
              <a:buFont typeface="Arial" panose="020B0604020202020204" pitchFamily="34" charset="0"/>
              <a:buChar char="•"/>
              <a:defRPr>
                <a:latin typeface="Arial" panose="020B0604020202020204" pitchFamily="34" charset="0"/>
                <a:cs typeface="Arial" panose="020B0604020202020204" pitchFamily="34" charset="0"/>
              </a:defRPr>
            </a:lvl4pPr>
            <a:lvl5pPr marL="2057400" indent="-228600">
              <a:buClrTx/>
              <a:buSzPct val="100000"/>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886093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651375"/>
            <a:ext cx="8420100" cy="1438275"/>
          </a:xfrm>
          <a:prstGeom prst="rect">
            <a:avLst/>
          </a:prstGeom>
        </p:spPr>
        <p:txBody>
          <a:bodyPr anchor="t"/>
          <a:lstStyle>
            <a:lvl1pPr algn="l">
              <a:defRPr sz="4000" b="1" cap="all">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782638" y="3068638"/>
            <a:ext cx="8420100" cy="1582737"/>
          </a:xfrm>
          <a:prstGeom prst="rect">
            <a:avLst/>
          </a:prstGeom>
        </p:spPr>
        <p:txBody>
          <a:bodyPr anchor="b"/>
          <a:lstStyle>
            <a:lvl1pPr marL="0" indent="0">
              <a:buNone/>
              <a:defRPr sz="2000">
                <a:latin typeface="Arial" panose="020B0604020202020204" pitchFamily="34" charset="0"/>
                <a:cs typeface="Arial" panose="020B060402020202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8501293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50372" y="886505"/>
            <a:ext cx="8915400" cy="12065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95300" y="1689100"/>
            <a:ext cx="4381500" cy="477678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29200" y="1689100"/>
            <a:ext cx="4381500" cy="477678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57246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95300" y="1906587"/>
            <a:ext cx="4376738" cy="674687"/>
          </a:xfrm>
          <a:prstGeom prst="rect">
            <a:avLst/>
          </a:prstGeo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581274"/>
            <a:ext cx="4376738" cy="4170363"/>
          </a:xfrm>
          <a:prstGeom prst="rect">
            <a:avLst/>
          </a:prstGeo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32375" y="1906587"/>
            <a:ext cx="4378325" cy="674687"/>
          </a:xfrm>
          <a:prstGeom prst="rect">
            <a:avLst/>
          </a:prstGeo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375" y="2581274"/>
            <a:ext cx="4378325" cy="4170363"/>
          </a:xfrm>
          <a:prstGeom prst="rect">
            <a:avLst/>
          </a:prstGeo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p:cNvSpPr>
            <a:spLocks noGrp="1"/>
          </p:cNvSpPr>
          <p:nvPr>
            <p:ph type="title"/>
          </p:nvPr>
        </p:nvSpPr>
        <p:spPr>
          <a:xfrm>
            <a:off x="220436" y="878342"/>
            <a:ext cx="8221436" cy="713694"/>
          </a:xfrm>
          <a:prstGeom prst="rect">
            <a:avLst/>
          </a:prstGeom>
        </p:spPr>
        <p:txBody>
          <a:bodyPr/>
          <a:lstStyle>
            <a:lvl1pPr algn="l">
              <a:defRPr>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579546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p:cNvSpPr>
            <a:spLocks noGrp="1"/>
          </p:cNvSpPr>
          <p:nvPr>
            <p:ph type="title"/>
          </p:nvPr>
        </p:nvSpPr>
        <p:spPr>
          <a:xfrm>
            <a:off x="220436" y="878342"/>
            <a:ext cx="8221436" cy="713694"/>
          </a:xfrm>
          <a:prstGeom prst="rect">
            <a:avLst/>
          </a:prstGeom>
        </p:spPr>
        <p:txBody>
          <a:bodyPr/>
          <a:lstStyle>
            <a:lvl1pPr algn="l">
              <a:defRPr>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7715761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48994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999219"/>
            <a:ext cx="3259138" cy="1225550"/>
          </a:xfrm>
          <a:prstGeom prst="rect">
            <a:avLst/>
          </a:prstGeom>
        </p:spPr>
        <p:txBody>
          <a:bodyPr anchor="b"/>
          <a:lstStyle>
            <a:lvl1pPr algn="l">
              <a:defRPr sz="2000" b="1">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3873500" y="974719"/>
            <a:ext cx="5537200" cy="6176963"/>
          </a:xfrm>
          <a:prstGeom prst="rect">
            <a:avLst/>
          </a:prstGeo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95300" y="2200269"/>
            <a:ext cx="3259138" cy="4951413"/>
          </a:xfrm>
          <a:prstGeom prst="rect">
            <a:avLst/>
          </a:prstGeo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179377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5442856"/>
            <a:ext cx="5943600" cy="598488"/>
          </a:xfrm>
          <a:prstGeom prst="rect">
            <a:avLst/>
          </a:prstGeom>
        </p:spPr>
        <p:txBody>
          <a:bodyPr anchor="b"/>
          <a:lstStyle>
            <a:lvl1pPr algn="l">
              <a:defRPr sz="2000" b="1">
                <a:latin typeface="Arial" panose="020B0604020202020204" pitchFamily="34" charset="0"/>
                <a:cs typeface="Arial" panose="020B0604020202020204" pitchFamily="34" charset="0"/>
              </a:defRPr>
            </a:lvl1pPr>
          </a:lstStyle>
          <a:p>
            <a:r>
              <a:rPr lang="en-US"/>
              <a:t>Click to edit Master title style</a:t>
            </a:r>
          </a:p>
        </p:txBody>
      </p:sp>
      <p:sp>
        <p:nvSpPr>
          <p:cNvPr id="3" name="Picture Placeholder 2"/>
          <p:cNvSpPr>
            <a:spLocks noGrp="1"/>
          </p:cNvSpPr>
          <p:nvPr>
            <p:ph type="pic" idx="1"/>
          </p:nvPr>
        </p:nvSpPr>
        <p:spPr>
          <a:xfrm>
            <a:off x="1941513" y="1021669"/>
            <a:ext cx="5943600" cy="4343400"/>
          </a:xfrm>
          <a:prstGeom prst="rect">
            <a:avLst/>
          </a:prstGeo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41513" y="6041344"/>
            <a:ext cx="5943600" cy="849312"/>
          </a:xfrm>
          <a:prstGeom prst="rect">
            <a:avLst/>
          </a:prstGeo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290314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p:cNvSpPr/>
          <p:nvPr userDrawn="1"/>
        </p:nvSpPr>
        <p:spPr bwMode="auto">
          <a:xfrm>
            <a:off x="0" y="0"/>
            <a:ext cx="9906000" cy="873579"/>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1200" b="0" i="0" u="none" strike="noStrike" cap="none" normalizeH="0" baseline="0">
              <a:ln>
                <a:noFill/>
              </a:ln>
              <a:solidFill>
                <a:schemeClr val="tx1"/>
              </a:solidFill>
              <a:effectLst/>
              <a:latin typeface="Times New Roman" pitchFamily="18" charset="0"/>
            </a:endParaRPr>
          </a:p>
        </p:txBody>
      </p:sp>
      <p:pic>
        <p:nvPicPr>
          <p:cNvPr id="7" name="Image 6"/>
          <p:cNvPicPr>
            <a:picLocks noChangeAspect="1"/>
          </p:cNvPicPr>
          <p:nvPr userDrawn="1"/>
        </p:nvPicPr>
        <p:blipFill>
          <a:blip r:embed="rId14" cstate="print">
            <a:extLst>
              <a:ext uri="{28A0092B-C50C-407E-A947-70E740481C1C}">
                <a14:useLocalDpi xmlns:a14="http://schemas.microsoft.com/office/drawing/2010/main"/>
              </a:ext>
            </a:extLst>
          </a:blip>
          <a:stretch>
            <a:fillRect/>
          </a:stretch>
        </p:blipFill>
        <p:spPr>
          <a:xfrm>
            <a:off x="194000" y="81973"/>
            <a:ext cx="1791420" cy="775907"/>
          </a:xfrm>
          <a:prstGeom prst="rect">
            <a:avLst/>
          </a:prstGeom>
        </p:spPr>
      </p:pic>
      <p:cxnSp>
        <p:nvCxnSpPr>
          <p:cNvPr id="8" name="Connecteur droit 7"/>
          <p:cNvCxnSpPr/>
          <p:nvPr userDrawn="1"/>
        </p:nvCxnSpPr>
        <p:spPr bwMode="auto">
          <a:xfrm>
            <a:off x="0" y="873578"/>
            <a:ext cx="9906000" cy="0"/>
          </a:xfrm>
          <a:prstGeom prst="line">
            <a:avLst/>
          </a:prstGeom>
          <a:noFill/>
          <a:ln w="9525" cap="flat" cmpd="sng" algn="ctr">
            <a:solidFill>
              <a:schemeClr val="tx1"/>
            </a:solidFill>
            <a:prstDash val="solid"/>
            <a:round/>
            <a:headEnd type="none" w="med" len="med"/>
            <a:tailEnd type="none" w="med" len="med"/>
          </a:ln>
          <a:effectLst/>
        </p:spPr>
      </p:cxnSp>
      <p:sp>
        <p:nvSpPr>
          <p:cNvPr id="2" name="ZoneTexte 1"/>
          <p:cNvSpPr txBox="1"/>
          <p:nvPr userDrawn="1"/>
        </p:nvSpPr>
        <p:spPr>
          <a:xfrm>
            <a:off x="1970875" y="252686"/>
            <a:ext cx="5393454" cy="523220"/>
          </a:xfrm>
          <a:prstGeom prst="rect">
            <a:avLst/>
          </a:prstGeom>
          <a:noFill/>
        </p:spPr>
        <p:txBody>
          <a:bodyPr wrap="square" rtlCol="0">
            <a:spAutoFit/>
          </a:bodyPr>
          <a:lstStyle/>
          <a:p>
            <a:r>
              <a:rPr lang="fr-CH" sz="1600" b="1" dirty="0">
                <a:latin typeface="Arial" panose="020B0604020202020204" pitchFamily="34" charset="0"/>
                <a:cs typeface="Arial" panose="020B0604020202020204" pitchFamily="34" charset="0"/>
              </a:rPr>
              <a:t>Analyse et gestion des risques -</a:t>
            </a:r>
            <a:r>
              <a:rPr lang="fr-CH" sz="1600" b="1" baseline="0" dirty="0">
                <a:latin typeface="Arial" panose="020B0604020202020204" pitchFamily="34" charset="0"/>
                <a:cs typeface="Arial" panose="020B0604020202020204" pitchFamily="34" charset="0"/>
              </a:rPr>
              <a:t> R. Defert</a:t>
            </a:r>
          </a:p>
          <a:p>
            <a:r>
              <a:rPr lang="fr-CH" baseline="0" dirty="0">
                <a:latin typeface="Arial" panose="020B0604020202020204" pitchFamily="34" charset="0"/>
                <a:cs typeface="Arial" panose="020B0604020202020204" pitchFamily="34" charset="0"/>
              </a:rPr>
              <a:t>Section de génie civil – Master - Semestre automne 2024</a:t>
            </a:r>
          </a:p>
        </p:txBody>
      </p:sp>
      <p:sp>
        <p:nvSpPr>
          <p:cNvPr id="22" name="ZoneTexte 21"/>
          <p:cNvSpPr txBox="1"/>
          <p:nvPr userDrawn="1"/>
        </p:nvSpPr>
        <p:spPr>
          <a:xfrm>
            <a:off x="7745185" y="199934"/>
            <a:ext cx="1978480" cy="707886"/>
          </a:xfrm>
          <a:prstGeom prst="rect">
            <a:avLst/>
          </a:prstGeom>
          <a:noFill/>
        </p:spPr>
        <p:txBody>
          <a:bodyPr wrap="square" rtlCol="0">
            <a:spAutoFit/>
          </a:bodyPr>
          <a:lstStyle/>
          <a:p>
            <a:pPr algn="r"/>
            <a:r>
              <a:rPr lang="fr-CH" sz="1600" b="1" dirty="0">
                <a:latin typeface="Arial" panose="020B0604020202020204" pitchFamily="34" charset="0"/>
                <a:cs typeface="Arial" panose="020B0604020202020204" pitchFamily="34" charset="0"/>
              </a:rPr>
              <a:t>Semaine 7</a:t>
            </a:r>
            <a:endParaRPr lang="fr-CH" sz="1600" b="1" baseline="0" dirty="0">
              <a:latin typeface="Arial" panose="020B0604020202020204" pitchFamily="34" charset="0"/>
              <a:cs typeface="Arial" panose="020B0604020202020204" pitchFamily="34" charset="0"/>
            </a:endParaRPr>
          </a:p>
          <a:p>
            <a:pPr algn="r"/>
            <a:r>
              <a:rPr lang="fr-CH" baseline="0" dirty="0">
                <a:latin typeface="Arial" panose="020B0604020202020204" pitchFamily="34" charset="0"/>
                <a:cs typeface="Arial" panose="020B0604020202020204" pitchFamily="34" charset="0"/>
              </a:rPr>
              <a:t>Perception &amp; acceptation des risques – page </a:t>
            </a:r>
            <a:fld id="{4FFD2975-C84D-4AB7-B6E6-422AFF4172AA}" type="slidenum">
              <a:rPr lang="fr-CH" baseline="0" smtClean="0">
                <a:latin typeface="Arial" panose="020B0604020202020204" pitchFamily="34" charset="0"/>
                <a:cs typeface="Arial" panose="020B0604020202020204" pitchFamily="34" charset="0"/>
              </a:rPr>
              <a:pPr algn="r"/>
              <a:t>‹N°›</a:t>
            </a:fld>
            <a:endParaRPr lang="fr-CH" dirty="0">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r" rtl="0" eaLnBrk="0" fontAlgn="base" hangingPunct="0">
        <a:spcBef>
          <a:spcPct val="0"/>
        </a:spcBef>
        <a:spcAft>
          <a:spcPct val="0"/>
        </a:spcAft>
        <a:defRPr sz="4000" b="1">
          <a:solidFill>
            <a:schemeClr val="tx1"/>
          </a:solidFill>
          <a:latin typeface="+mj-lt"/>
          <a:ea typeface="+mj-ea"/>
          <a:cs typeface="+mj-cs"/>
        </a:defRPr>
      </a:lvl1pPr>
      <a:lvl2pPr algn="r" rtl="0" eaLnBrk="0" fontAlgn="base" hangingPunct="0">
        <a:spcBef>
          <a:spcPct val="0"/>
        </a:spcBef>
        <a:spcAft>
          <a:spcPct val="0"/>
        </a:spcAft>
        <a:defRPr sz="4000" b="1">
          <a:solidFill>
            <a:schemeClr val="tx1"/>
          </a:solidFill>
          <a:latin typeface="Times New Roman" pitchFamily="18" charset="0"/>
        </a:defRPr>
      </a:lvl2pPr>
      <a:lvl3pPr algn="r" rtl="0" eaLnBrk="0" fontAlgn="base" hangingPunct="0">
        <a:spcBef>
          <a:spcPct val="0"/>
        </a:spcBef>
        <a:spcAft>
          <a:spcPct val="0"/>
        </a:spcAft>
        <a:defRPr sz="4000" b="1">
          <a:solidFill>
            <a:schemeClr val="tx1"/>
          </a:solidFill>
          <a:latin typeface="Times New Roman" pitchFamily="18" charset="0"/>
        </a:defRPr>
      </a:lvl3pPr>
      <a:lvl4pPr algn="r" rtl="0" eaLnBrk="0" fontAlgn="base" hangingPunct="0">
        <a:spcBef>
          <a:spcPct val="0"/>
        </a:spcBef>
        <a:spcAft>
          <a:spcPct val="0"/>
        </a:spcAft>
        <a:defRPr sz="4000" b="1">
          <a:solidFill>
            <a:schemeClr val="tx1"/>
          </a:solidFill>
          <a:latin typeface="Times New Roman" pitchFamily="18" charset="0"/>
        </a:defRPr>
      </a:lvl4pPr>
      <a:lvl5pPr algn="r" rtl="0" eaLnBrk="0" fontAlgn="base" hangingPunct="0">
        <a:spcBef>
          <a:spcPct val="0"/>
        </a:spcBef>
        <a:spcAft>
          <a:spcPct val="0"/>
        </a:spcAft>
        <a:defRPr sz="4000" b="1">
          <a:solidFill>
            <a:schemeClr val="tx1"/>
          </a:solidFill>
          <a:latin typeface="Times New Roman" pitchFamily="18" charset="0"/>
        </a:defRPr>
      </a:lvl5pPr>
      <a:lvl6pPr marL="457200" algn="r" rtl="0" eaLnBrk="0" fontAlgn="base" hangingPunct="0">
        <a:spcBef>
          <a:spcPct val="0"/>
        </a:spcBef>
        <a:spcAft>
          <a:spcPct val="0"/>
        </a:spcAft>
        <a:defRPr sz="4000" b="1">
          <a:solidFill>
            <a:schemeClr val="tx1"/>
          </a:solidFill>
          <a:latin typeface="Times New Roman" pitchFamily="18" charset="0"/>
        </a:defRPr>
      </a:lvl6pPr>
      <a:lvl7pPr marL="914400" algn="r" rtl="0" eaLnBrk="0" fontAlgn="base" hangingPunct="0">
        <a:spcBef>
          <a:spcPct val="0"/>
        </a:spcBef>
        <a:spcAft>
          <a:spcPct val="0"/>
        </a:spcAft>
        <a:defRPr sz="4000" b="1">
          <a:solidFill>
            <a:schemeClr val="tx1"/>
          </a:solidFill>
          <a:latin typeface="Times New Roman" pitchFamily="18" charset="0"/>
        </a:defRPr>
      </a:lvl7pPr>
      <a:lvl8pPr marL="1371600" algn="r" rtl="0" eaLnBrk="0" fontAlgn="base" hangingPunct="0">
        <a:spcBef>
          <a:spcPct val="0"/>
        </a:spcBef>
        <a:spcAft>
          <a:spcPct val="0"/>
        </a:spcAft>
        <a:defRPr sz="4000" b="1">
          <a:solidFill>
            <a:schemeClr val="tx1"/>
          </a:solidFill>
          <a:latin typeface="Times New Roman" pitchFamily="18" charset="0"/>
        </a:defRPr>
      </a:lvl8pPr>
      <a:lvl9pPr marL="1828800" algn="r" rtl="0" eaLnBrk="0" fontAlgn="base" hangingPunct="0">
        <a:spcBef>
          <a:spcPct val="0"/>
        </a:spcBef>
        <a:spcAft>
          <a:spcPct val="0"/>
        </a:spcAft>
        <a:defRPr sz="4000" b="1">
          <a:solidFill>
            <a:schemeClr val="tx1"/>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Monotype Sorts" pitchFamily="2" charset="2"/>
        <a:buBlip>
          <a:blip r:embed="rId15"/>
        </a:buBlip>
        <a:defRPr sz="24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00000"/>
        <a:buFont typeface="Wingdings" pitchFamily="2" charset="2"/>
        <a:buChar char="w"/>
        <a:defRPr sz="2000">
          <a:solidFill>
            <a:schemeClr val="tx1"/>
          </a:solidFill>
          <a:latin typeface="+mn-lt"/>
        </a:defRPr>
      </a:lvl2pPr>
      <a:lvl3pPr marL="1143000" indent="-228600" algn="l" rtl="0" eaLnBrk="0" fontAlgn="base" hangingPunct="0">
        <a:spcBef>
          <a:spcPct val="20000"/>
        </a:spcBef>
        <a:spcAft>
          <a:spcPct val="0"/>
        </a:spcAft>
        <a:buClr>
          <a:schemeClr val="tx1"/>
        </a:buClr>
        <a:buSzPct val="100000"/>
        <a:buFont typeface="Times New Roman" pitchFamily="18" charset="0"/>
        <a:buChar char="–"/>
        <a:defRPr>
          <a:solidFill>
            <a:schemeClr val="tx1"/>
          </a:solidFill>
          <a:latin typeface="+mn-lt"/>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youtu.be/4fU8fKukWoI" TargetMode="Externa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74171" y="2249488"/>
            <a:ext cx="9557658" cy="1550987"/>
          </a:xfrm>
        </p:spPr>
        <p:txBody>
          <a:bodyPr/>
          <a:lstStyle/>
          <a:p>
            <a:br>
              <a:rPr lang="fr-CH" sz="2400" dirty="0">
                <a:latin typeface="Verdana" pitchFamily="34" charset="0"/>
              </a:rPr>
            </a:br>
            <a:r>
              <a:rPr lang="fr-CH" sz="3600" dirty="0">
                <a:latin typeface="Verdana" pitchFamily="34" charset="0"/>
              </a:rPr>
              <a:t>Analyse et gestion de risque</a:t>
            </a:r>
            <a:br>
              <a:rPr lang="fr-CH" sz="2400" dirty="0">
                <a:latin typeface="Verdana" pitchFamily="34" charset="0"/>
              </a:rPr>
            </a:br>
            <a:r>
              <a:rPr lang="fr-CH" sz="2400" b="0" i="1" dirty="0">
                <a:latin typeface="Verdana" pitchFamily="34" charset="0"/>
              </a:rPr>
              <a:t>Risk Analysis and Management</a:t>
            </a:r>
            <a:br>
              <a:rPr lang="fr-CH" sz="2400" dirty="0">
                <a:latin typeface="Verdana" pitchFamily="34" charset="0"/>
              </a:rPr>
            </a:br>
            <a:br>
              <a:rPr lang="fr-CH" sz="2400" dirty="0">
                <a:latin typeface="Verdana" pitchFamily="34" charset="0"/>
              </a:rPr>
            </a:br>
            <a:r>
              <a:rPr lang="fr-CH" sz="2400">
                <a:solidFill>
                  <a:srgbClr val="FF0000"/>
                </a:solidFill>
                <a:latin typeface="Verdana" pitchFamily="34" charset="0"/>
              </a:rPr>
              <a:t>Semaine 7</a:t>
            </a:r>
            <a:r>
              <a:rPr lang="fr-CH" sz="2400" dirty="0">
                <a:solidFill>
                  <a:srgbClr val="FF0000"/>
                </a:solidFill>
                <a:latin typeface="Verdana" pitchFamily="34" charset="0"/>
              </a:rPr>
              <a:t>: Perception et acceptation du risque</a:t>
            </a:r>
            <a:endParaRPr lang="fr-CH" dirty="0"/>
          </a:p>
        </p:txBody>
      </p:sp>
    </p:spTree>
    <p:extLst>
      <p:ext uri="{BB962C8B-B14F-4D97-AF65-F5344CB8AC3E}">
        <p14:creationId xmlns:p14="http://schemas.microsoft.com/office/powerpoint/2010/main" val="38327694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0435" y="878342"/>
            <a:ext cx="9618889" cy="713694"/>
          </a:xfrm>
        </p:spPr>
        <p:txBody>
          <a:bodyPr/>
          <a:lstStyle/>
          <a:p>
            <a:r>
              <a:rPr lang="fr-CH" sz="3600" dirty="0"/>
              <a:t>Un paradoxe historique: plus l’être humain est libre, plus il se fragilise</a:t>
            </a:r>
          </a:p>
        </p:txBody>
      </p:sp>
      <p:sp>
        <p:nvSpPr>
          <p:cNvPr id="3" name="Espace réservé du contenu 2"/>
          <p:cNvSpPr>
            <a:spLocks noGrp="1"/>
          </p:cNvSpPr>
          <p:nvPr>
            <p:ph idx="1"/>
          </p:nvPr>
        </p:nvSpPr>
        <p:spPr>
          <a:xfrm>
            <a:off x="220436" y="2249713"/>
            <a:ext cx="8915400" cy="4403953"/>
          </a:xfrm>
        </p:spPr>
        <p:txBody>
          <a:bodyPr/>
          <a:lstStyle/>
          <a:p>
            <a:r>
              <a:rPr lang="fr-CH" sz="1800" b="0" dirty="0"/>
              <a:t>Plus le degré d’autodétermination augmente au cours de l’histoire (« </a:t>
            </a:r>
            <a:r>
              <a:rPr lang="fr-CH" sz="1800" b="0" i="1" dirty="0"/>
              <a:t>je peux choisir librement ce que je veux devenir </a:t>
            </a:r>
            <a:r>
              <a:rPr lang="fr-CH" sz="1800" b="0" dirty="0"/>
              <a:t>»), plus la valeur de la vie augmente</a:t>
            </a:r>
          </a:p>
          <a:p>
            <a:r>
              <a:rPr lang="fr-CH" sz="1800" b="0" dirty="0"/>
              <a:t>Plus la valeur de la vie augmente, moins on accepte qu’elle soit mise en péril (fragilisation)</a:t>
            </a:r>
          </a:p>
        </p:txBody>
      </p:sp>
    </p:spTree>
    <p:extLst>
      <p:ext uri="{BB962C8B-B14F-4D97-AF65-F5344CB8AC3E}">
        <p14:creationId xmlns:p14="http://schemas.microsoft.com/office/powerpoint/2010/main" val="3717684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0435" y="878342"/>
            <a:ext cx="9685565" cy="713694"/>
          </a:xfrm>
        </p:spPr>
        <p:txBody>
          <a:bodyPr/>
          <a:lstStyle/>
          <a:p>
            <a:r>
              <a:rPr lang="fr-CH" sz="3600" dirty="0"/>
              <a:t>Risque acceptable: une question culturelle</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13014" y="1940379"/>
            <a:ext cx="8761454" cy="44749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475264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space réservé du contenu 13"/>
          <p:cNvSpPr>
            <a:spLocks noGrp="1"/>
          </p:cNvSpPr>
          <p:nvPr>
            <p:ph idx="1"/>
          </p:nvPr>
        </p:nvSpPr>
        <p:spPr>
          <a:xfrm>
            <a:off x="220436" y="2394857"/>
            <a:ext cx="4315732" cy="4258810"/>
          </a:xfrm>
        </p:spPr>
        <p:txBody>
          <a:bodyPr/>
          <a:lstStyle/>
          <a:p>
            <a:pPr marL="0" indent="0">
              <a:buNone/>
            </a:pPr>
            <a:r>
              <a:rPr lang="fr-CH" sz="1800" b="0" dirty="0"/>
              <a:t>Selon une étude aux USA:</a:t>
            </a:r>
          </a:p>
          <a:p>
            <a:r>
              <a:rPr lang="fr-CH" sz="1800" b="0" dirty="0"/>
              <a:t>Les hommes ont une perception plus faible des risques que les femmes</a:t>
            </a:r>
          </a:p>
          <a:p>
            <a:r>
              <a:rPr lang="fr-CH" sz="1800" b="0" dirty="0"/>
              <a:t>Les personnes de race blanche ont une perception plus faible des risques que les autres</a:t>
            </a:r>
          </a:p>
          <a:p>
            <a:pPr lvl="1"/>
            <a:endParaRPr lang="fr-CH" sz="1800" dirty="0"/>
          </a:p>
        </p:txBody>
      </p:sp>
      <p:sp>
        <p:nvSpPr>
          <p:cNvPr id="4" name="Rectangle 3"/>
          <p:cNvSpPr/>
          <p:nvPr/>
        </p:nvSpPr>
        <p:spPr>
          <a:xfrm>
            <a:off x="299357" y="6882267"/>
            <a:ext cx="5549900" cy="276999"/>
          </a:xfrm>
          <a:prstGeom prst="rect">
            <a:avLst/>
          </a:prstGeom>
        </p:spPr>
        <p:txBody>
          <a:bodyPr wrap="square">
            <a:spAutoFit/>
          </a:bodyPr>
          <a:lstStyle/>
          <a:p>
            <a:r>
              <a:rPr lang="en-US" dirty="0"/>
              <a:t>Source: Flynn et al., (1994) </a:t>
            </a:r>
            <a:r>
              <a:rPr lang="en-US" dirty="0" err="1"/>
              <a:t>enquête</a:t>
            </a:r>
            <a:r>
              <a:rPr lang="en-US" dirty="0"/>
              <a:t> </a:t>
            </a:r>
            <a:r>
              <a:rPr lang="en-US" dirty="0" err="1"/>
              <a:t>auprès</a:t>
            </a:r>
            <a:r>
              <a:rPr lang="en-US" dirty="0"/>
              <a:t> de 1512  </a:t>
            </a:r>
            <a:r>
              <a:rPr lang="en-US" dirty="0" err="1"/>
              <a:t>personnes</a:t>
            </a:r>
            <a:r>
              <a:rPr lang="en-US" dirty="0"/>
              <a:t> aux USA</a:t>
            </a:r>
            <a:endParaRPr lang="fr-CH" dirty="0"/>
          </a:p>
        </p:txBody>
      </p:sp>
      <p:grpSp>
        <p:nvGrpSpPr>
          <p:cNvPr id="13" name="Groupe 12"/>
          <p:cNvGrpSpPr/>
          <p:nvPr/>
        </p:nvGrpSpPr>
        <p:grpSpPr>
          <a:xfrm>
            <a:off x="4536168" y="1633992"/>
            <a:ext cx="4781550" cy="5248275"/>
            <a:chOff x="4536168" y="1633992"/>
            <a:chExt cx="4781550" cy="5248275"/>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536168" y="1633992"/>
              <a:ext cx="4781550" cy="5248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Connecteur droit 5"/>
            <p:cNvCxnSpPr/>
            <p:nvPr/>
          </p:nvCxnSpPr>
          <p:spPr bwMode="auto">
            <a:xfrm flipV="1">
              <a:off x="6212114" y="2394857"/>
              <a:ext cx="1959429" cy="3964882"/>
            </a:xfrm>
            <a:prstGeom prst="line">
              <a:avLst/>
            </a:prstGeom>
            <a:noFill/>
            <a:ln w="76200" cap="flat" cmpd="sng" algn="ctr">
              <a:solidFill>
                <a:srgbClr val="7979FF">
                  <a:alpha val="50196"/>
                </a:srgbClr>
              </a:solidFill>
              <a:prstDash val="solid"/>
              <a:round/>
              <a:headEnd type="none" w="med" len="med"/>
              <a:tailEnd type="none" w="med" len="med"/>
            </a:ln>
            <a:effectLst/>
          </p:spPr>
        </p:cxnSp>
        <p:cxnSp>
          <p:nvCxnSpPr>
            <p:cNvPr id="8" name="Connecteur droit 7"/>
            <p:cNvCxnSpPr/>
            <p:nvPr/>
          </p:nvCxnSpPr>
          <p:spPr bwMode="auto">
            <a:xfrm flipV="1">
              <a:off x="6785428" y="2394857"/>
              <a:ext cx="1959429" cy="3964882"/>
            </a:xfrm>
            <a:prstGeom prst="line">
              <a:avLst/>
            </a:prstGeom>
            <a:noFill/>
            <a:ln w="76200" cap="flat" cmpd="sng" algn="ctr">
              <a:solidFill>
                <a:srgbClr val="FF0000">
                  <a:alpha val="50196"/>
                </a:srgbClr>
              </a:solidFill>
              <a:prstDash val="solid"/>
              <a:round/>
              <a:headEnd type="none" w="med" len="med"/>
              <a:tailEnd type="none" w="med" len="med"/>
            </a:ln>
            <a:effectLst/>
          </p:spPr>
        </p:cxnSp>
        <p:cxnSp>
          <p:nvCxnSpPr>
            <p:cNvPr id="9" name="Connecteur droit 8"/>
            <p:cNvCxnSpPr/>
            <p:nvPr/>
          </p:nvCxnSpPr>
          <p:spPr bwMode="auto">
            <a:xfrm>
              <a:off x="6052457" y="1865086"/>
              <a:ext cx="421368" cy="0"/>
            </a:xfrm>
            <a:prstGeom prst="line">
              <a:avLst/>
            </a:prstGeom>
            <a:noFill/>
            <a:ln w="76200" cap="flat" cmpd="sng" algn="ctr">
              <a:solidFill>
                <a:srgbClr val="7979FF">
                  <a:alpha val="50196"/>
                </a:srgbClr>
              </a:solidFill>
              <a:prstDash val="solid"/>
              <a:round/>
              <a:headEnd type="none" w="med" len="med"/>
              <a:tailEnd type="none" w="med" len="med"/>
            </a:ln>
            <a:effectLst/>
          </p:spPr>
        </p:cxnSp>
        <p:cxnSp>
          <p:nvCxnSpPr>
            <p:cNvPr id="12" name="Connecteur droit 11"/>
            <p:cNvCxnSpPr/>
            <p:nvPr/>
          </p:nvCxnSpPr>
          <p:spPr bwMode="auto">
            <a:xfrm flipV="1">
              <a:off x="7387771" y="1858976"/>
              <a:ext cx="464456" cy="6110"/>
            </a:xfrm>
            <a:prstGeom prst="line">
              <a:avLst/>
            </a:prstGeom>
            <a:noFill/>
            <a:ln w="76200" cap="flat" cmpd="sng" algn="ctr">
              <a:solidFill>
                <a:srgbClr val="FF0000">
                  <a:alpha val="50196"/>
                </a:srgbClr>
              </a:solidFill>
              <a:prstDash val="solid"/>
              <a:round/>
              <a:headEnd type="none" w="med" len="med"/>
              <a:tailEnd type="none" w="med" len="med"/>
            </a:ln>
            <a:effectLst/>
          </p:spPr>
        </p:cxnSp>
      </p:grpSp>
      <p:sp>
        <p:nvSpPr>
          <p:cNvPr id="15" name="Titre 1"/>
          <p:cNvSpPr>
            <a:spLocks noGrp="1"/>
          </p:cNvSpPr>
          <p:nvPr>
            <p:ph type="title"/>
          </p:nvPr>
        </p:nvSpPr>
        <p:spPr>
          <a:xfrm>
            <a:off x="220435" y="878342"/>
            <a:ext cx="9685565" cy="713694"/>
          </a:xfrm>
        </p:spPr>
        <p:txBody>
          <a:bodyPr/>
          <a:lstStyle/>
          <a:p>
            <a:r>
              <a:rPr lang="fr-CH" sz="3600" dirty="0"/>
              <a:t>Risque acceptable: une question sociologique</a:t>
            </a:r>
          </a:p>
        </p:txBody>
      </p:sp>
    </p:spTree>
    <p:extLst>
      <p:ext uri="{BB962C8B-B14F-4D97-AF65-F5344CB8AC3E}">
        <p14:creationId xmlns:p14="http://schemas.microsoft.com/office/powerpoint/2010/main" val="3625510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304926" y="3661253"/>
            <a:ext cx="6001536" cy="3352800"/>
          </a:xfrm>
          <a:prstGeom prst="rect">
            <a:avLst/>
          </a:prstGeom>
        </p:spPr>
      </p:pic>
      <p:sp>
        <p:nvSpPr>
          <p:cNvPr id="3" name="Titre 2"/>
          <p:cNvSpPr>
            <a:spLocks noGrp="1"/>
          </p:cNvSpPr>
          <p:nvPr>
            <p:ph type="title"/>
          </p:nvPr>
        </p:nvSpPr>
        <p:spPr>
          <a:xfrm>
            <a:off x="220436" y="878342"/>
            <a:ext cx="9228364" cy="713694"/>
          </a:xfrm>
        </p:spPr>
        <p:txBody>
          <a:bodyPr/>
          <a:lstStyle/>
          <a:p>
            <a:r>
              <a:rPr lang="fr-CH" sz="3200" dirty="0"/>
              <a:t>Perception des risques: une notion subjective</a:t>
            </a:r>
            <a:br>
              <a:rPr lang="fr-CH" sz="3200" dirty="0"/>
            </a:br>
            <a:endParaRPr lang="fr-CH" sz="3200" dirty="0"/>
          </a:p>
        </p:txBody>
      </p:sp>
      <p:sp>
        <p:nvSpPr>
          <p:cNvPr id="4" name="Espace réservé du contenu 3"/>
          <p:cNvSpPr>
            <a:spLocks noGrp="1"/>
          </p:cNvSpPr>
          <p:nvPr>
            <p:ph idx="1"/>
          </p:nvPr>
        </p:nvSpPr>
        <p:spPr>
          <a:xfrm>
            <a:off x="157948" y="1920876"/>
            <a:ext cx="8915400" cy="1831974"/>
          </a:xfrm>
        </p:spPr>
        <p:txBody>
          <a:bodyPr/>
          <a:lstStyle/>
          <a:p>
            <a:pPr marL="285750" indent="-285750"/>
            <a:r>
              <a:rPr lang="fr-CH" sz="1800" b="0" dirty="0"/>
              <a:t>Enquête d'opinion (Mutualité Française-IFOP) publiée en octobre 2001 visait à cerner la façon dont les français appréhendent les risques quotidiens (Express, 2001). </a:t>
            </a:r>
          </a:p>
          <a:p>
            <a:pPr marL="285750" indent="-285750"/>
            <a:r>
              <a:rPr lang="fr-CH" sz="1800" b="0" dirty="0"/>
              <a:t>Question posée: « </a:t>
            </a:r>
            <a:r>
              <a:rPr lang="fr-CH" sz="1800" b="0" i="1" dirty="0"/>
              <a:t>Pour chacun des points suivants, estimez-vous que, là où vous vivez et de la façon dont vous vivez, il représente pour vous personnellement, un risque très grand, assez grand, faible ou nul ? </a:t>
            </a:r>
            <a:r>
              <a:rPr lang="fr-CH" sz="1800" b="0" dirty="0"/>
              <a:t>»</a:t>
            </a:r>
          </a:p>
        </p:txBody>
      </p:sp>
    </p:spTree>
    <p:extLst>
      <p:ext uri="{BB962C8B-B14F-4D97-AF65-F5344CB8AC3E}">
        <p14:creationId xmlns:p14="http://schemas.microsoft.com/office/powerpoint/2010/main" val="24203930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0436" y="878342"/>
            <a:ext cx="9685564" cy="713694"/>
          </a:xfrm>
        </p:spPr>
        <p:txBody>
          <a:bodyPr/>
          <a:lstStyle/>
          <a:p>
            <a:r>
              <a:rPr lang="fr-CH" sz="3600" dirty="0"/>
              <a:t>Une estimation des risques souvent biaisée</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619250" y="2057400"/>
            <a:ext cx="6667500" cy="518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Espace réservé du contenu 5"/>
          <p:cNvSpPr>
            <a:spLocks noGrp="1"/>
          </p:cNvSpPr>
          <p:nvPr>
            <p:ph idx="1"/>
          </p:nvPr>
        </p:nvSpPr>
        <p:spPr>
          <a:xfrm>
            <a:off x="220436" y="1557571"/>
            <a:ext cx="8915400" cy="648600"/>
          </a:xfrm>
        </p:spPr>
        <p:txBody>
          <a:bodyPr/>
          <a:lstStyle/>
          <a:p>
            <a:pPr marL="0" indent="0">
              <a:buNone/>
            </a:pPr>
            <a:r>
              <a:rPr lang="fr-CH" sz="1800" b="0" dirty="0"/>
              <a:t>Tendance générale à surestimer la fréquence des causes de décès rares, et à sous-estimer la fréquence des causes plus communes </a:t>
            </a:r>
          </a:p>
          <a:p>
            <a:endParaRPr lang="fr-CH" sz="1800" b="0" dirty="0"/>
          </a:p>
        </p:txBody>
      </p:sp>
      <p:sp>
        <p:nvSpPr>
          <p:cNvPr id="7" name="Rectangle 6"/>
          <p:cNvSpPr/>
          <p:nvPr/>
        </p:nvSpPr>
        <p:spPr>
          <a:xfrm>
            <a:off x="284843" y="5558971"/>
            <a:ext cx="2501900" cy="1569660"/>
          </a:xfrm>
          <a:prstGeom prst="rect">
            <a:avLst/>
          </a:prstGeom>
        </p:spPr>
        <p:txBody>
          <a:bodyPr wrap="square">
            <a:spAutoFit/>
          </a:bodyPr>
          <a:lstStyle/>
          <a:p>
            <a:r>
              <a:rPr lang="fr-CH" dirty="0">
                <a:latin typeface="Arial" panose="020B0604020202020204" pitchFamily="34" charset="0"/>
                <a:cs typeface="Arial" panose="020B0604020202020204" pitchFamily="34" charset="0"/>
              </a:rPr>
              <a:t>NB: Le </a:t>
            </a:r>
            <a:r>
              <a:rPr lang="fr-CH" b="1" dirty="0">
                <a:latin typeface="Arial" panose="020B0604020202020204" pitchFamily="34" charset="0"/>
                <a:cs typeface="Arial" panose="020B0604020202020204" pitchFamily="34" charset="0"/>
              </a:rPr>
              <a:t>botulisme</a:t>
            </a:r>
            <a:r>
              <a:rPr lang="fr-CH" dirty="0">
                <a:latin typeface="Arial" panose="020B0604020202020204" pitchFamily="34" charset="0"/>
                <a:cs typeface="Arial" panose="020B0604020202020204" pitchFamily="34" charset="0"/>
              </a:rPr>
              <a:t> est une maladie paralytique rare, mais grave, causée par une neurotoxine</a:t>
            </a:r>
          </a:p>
          <a:p>
            <a:endParaRPr lang="fr-CH" dirty="0">
              <a:latin typeface="Arial" panose="020B0604020202020204" pitchFamily="34" charset="0"/>
              <a:cs typeface="Arial" panose="020B0604020202020204" pitchFamily="34" charset="0"/>
            </a:endParaRPr>
          </a:p>
          <a:p>
            <a:endParaRPr lang="fr-CH" dirty="0">
              <a:latin typeface="Arial" panose="020B0604020202020204" pitchFamily="34" charset="0"/>
              <a:cs typeface="Arial" panose="020B0604020202020204" pitchFamily="34" charset="0"/>
            </a:endParaRPr>
          </a:p>
          <a:p>
            <a:r>
              <a:rPr lang="fr-CH" dirty="0">
                <a:latin typeface="Arial" panose="020B0604020202020204" pitchFamily="34" charset="0"/>
                <a:cs typeface="Arial" panose="020B0604020202020204" pitchFamily="34" charset="0"/>
              </a:rPr>
              <a:t>Source: enquête américaine,  </a:t>
            </a:r>
            <a:r>
              <a:rPr lang="fr-CH" dirty="0" err="1">
                <a:latin typeface="Arial" panose="020B0604020202020204" pitchFamily="34" charset="0"/>
                <a:cs typeface="Arial" panose="020B0604020202020204" pitchFamily="34" charset="0"/>
              </a:rPr>
              <a:t>Slovic</a:t>
            </a:r>
            <a:r>
              <a:rPr lang="fr-CH" dirty="0">
                <a:latin typeface="Arial" panose="020B0604020202020204" pitchFamily="34" charset="0"/>
                <a:cs typeface="Arial" panose="020B0604020202020204" pitchFamily="34" charset="0"/>
              </a:rPr>
              <a:t> 1987</a:t>
            </a:r>
          </a:p>
        </p:txBody>
      </p:sp>
      <p:cxnSp>
        <p:nvCxnSpPr>
          <p:cNvPr id="9" name="Connecteur droit 8"/>
          <p:cNvCxnSpPr/>
          <p:nvPr/>
        </p:nvCxnSpPr>
        <p:spPr bwMode="auto">
          <a:xfrm>
            <a:off x="6633029" y="3686629"/>
            <a:ext cx="0" cy="2701080"/>
          </a:xfrm>
          <a:prstGeom prst="line">
            <a:avLst/>
          </a:prstGeom>
          <a:noFill/>
          <a:ln w="9525" cap="flat" cmpd="sng" algn="ctr">
            <a:solidFill>
              <a:srgbClr val="FF0000"/>
            </a:solidFill>
            <a:prstDash val="solid"/>
            <a:round/>
            <a:headEnd type="none" w="med" len="med"/>
            <a:tailEnd type="none" w="med" len="med"/>
          </a:ln>
          <a:effectLst/>
        </p:spPr>
      </p:cxnSp>
      <p:cxnSp>
        <p:nvCxnSpPr>
          <p:cNvPr id="11" name="Connecteur droit 10"/>
          <p:cNvCxnSpPr/>
          <p:nvPr/>
        </p:nvCxnSpPr>
        <p:spPr bwMode="auto">
          <a:xfrm flipH="1">
            <a:off x="3077029" y="3686629"/>
            <a:ext cx="3556000" cy="0"/>
          </a:xfrm>
          <a:prstGeom prst="line">
            <a:avLst/>
          </a:prstGeom>
          <a:noFill/>
          <a:ln w="9525" cap="flat" cmpd="sng" algn="ctr">
            <a:solidFill>
              <a:srgbClr val="FF0000"/>
            </a:solidFill>
            <a:prstDash val="solid"/>
            <a:round/>
            <a:headEnd type="none" w="med" len="med"/>
            <a:tailEnd type="none" w="med" len="med"/>
          </a:ln>
          <a:effectLst/>
        </p:spPr>
      </p:cxnSp>
      <p:cxnSp>
        <p:nvCxnSpPr>
          <p:cNvPr id="13" name="Connecteur droit 12"/>
          <p:cNvCxnSpPr/>
          <p:nvPr/>
        </p:nvCxnSpPr>
        <p:spPr bwMode="auto">
          <a:xfrm flipV="1">
            <a:off x="3077029" y="5558971"/>
            <a:ext cx="798285" cy="828738"/>
          </a:xfrm>
          <a:prstGeom prst="line">
            <a:avLst/>
          </a:prstGeom>
          <a:ln>
            <a:solidFill>
              <a:srgbClr val="FF0000"/>
            </a:solidFill>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5" name="Connecteur droit 14"/>
          <p:cNvCxnSpPr/>
          <p:nvPr/>
        </p:nvCxnSpPr>
        <p:spPr bwMode="auto">
          <a:xfrm flipV="1">
            <a:off x="4198258" y="2467372"/>
            <a:ext cx="2698958" cy="2751937"/>
          </a:xfrm>
          <a:prstGeom prst="line">
            <a:avLst/>
          </a:prstGeom>
          <a:ln>
            <a:solidFill>
              <a:srgbClr val="FF0000"/>
            </a:solidFill>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16" name="ZoneTexte 15"/>
          <p:cNvSpPr txBox="1"/>
          <p:nvPr/>
        </p:nvSpPr>
        <p:spPr>
          <a:xfrm>
            <a:off x="6215045" y="2239441"/>
            <a:ext cx="870857" cy="369332"/>
          </a:xfrm>
          <a:prstGeom prst="rect">
            <a:avLst/>
          </a:prstGeom>
          <a:noFill/>
        </p:spPr>
        <p:txBody>
          <a:bodyPr wrap="square" rtlCol="0">
            <a:spAutoFit/>
          </a:bodyPr>
          <a:lstStyle/>
          <a:p>
            <a:r>
              <a:rPr lang="fr-CH" sz="1800" dirty="0">
                <a:solidFill>
                  <a:srgbClr val="FF0000"/>
                </a:solidFill>
                <a:latin typeface="Arial" panose="020B0604020202020204" pitchFamily="34" charset="0"/>
                <a:cs typeface="Arial" panose="020B0604020202020204" pitchFamily="34" charset="0"/>
              </a:rPr>
              <a:t>1:1</a:t>
            </a:r>
          </a:p>
        </p:txBody>
      </p:sp>
      <p:sp>
        <p:nvSpPr>
          <p:cNvPr id="18" name="ZoneTexte 17"/>
          <p:cNvSpPr txBox="1"/>
          <p:nvPr/>
        </p:nvSpPr>
        <p:spPr>
          <a:xfrm>
            <a:off x="7843368" y="2271265"/>
            <a:ext cx="1632856" cy="461665"/>
          </a:xfrm>
          <a:prstGeom prst="rect">
            <a:avLst/>
          </a:prstGeom>
          <a:noFill/>
        </p:spPr>
        <p:txBody>
          <a:bodyPr wrap="square" rtlCol="0">
            <a:spAutoFit/>
          </a:bodyPr>
          <a:lstStyle/>
          <a:p>
            <a:r>
              <a:rPr lang="fr-CH" b="1" dirty="0">
                <a:latin typeface="Arial" panose="020B0604020202020204" pitchFamily="34" charset="0"/>
                <a:cs typeface="Arial" panose="020B0604020202020204" pitchFamily="34" charset="0"/>
              </a:rPr>
              <a:t>Estimation par enquête</a:t>
            </a:r>
          </a:p>
        </p:txBody>
      </p:sp>
    </p:spTree>
    <p:extLst>
      <p:ext uri="{BB962C8B-B14F-4D97-AF65-F5344CB8AC3E}">
        <p14:creationId xmlns:p14="http://schemas.microsoft.com/office/powerpoint/2010/main" val="10367449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4EACAD-39CD-841A-FDBA-8F6570AE555D}"/>
              </a:ext>
            </a:extLst>
          </p:cNvPr>
          <p:cNvSpPr>
            <a:spLocks noGrp="1"/>
          </p:cNvSpPr>
          <p:nvPr>
            <p:ph type="title"/>
          </p:nvPr>
        </p:nvSpPr>
        <p:spPr/>
        <p:txBody>
          <a:bodyPr/>
          <a:lstStyle/>
          <a:p>
            <a:r>
              <a:rPr lang="de-CH" dirty="0"/>
              <a:t>Les biais cognitifs</a:t>
            </a:r>
          </a:p>
        </p:txBody>
      </p:sp>
      <p:sp>
        <p:nvSpPr>
          <p:cNvPr id="3" name="Espace réservé du contenu 2">
            <a:extLst>
              <a:ext uri="{FF2B5EF4-FFF2-40B4-BE49-F238E27FC236}">
                <a16:creationId xmlns:a16="http://schemas.microsoft.com/office/drawing/2014/main" id="{FAF922FB-6311-E9BA-598C-095A6AD134CE}"/>
              </a:ext>
            </a:extLst>
          </p:cNvPr>
          <p:cNvSpPr>
            <a:spLocks noGrp="1"/>
          </p:cNvSpPr>
          <p:nvPr>
            <p:ph idx="1"/>
          </p:nvPr>
        </p:nvSpPr>
        <p:spPr>
          <a:xfrm>
            <a:off x="220436" y="1876879"/>
            <a:ext cx="3360964" cy="4776788"/>
          </a:xfrm>
        </p:spPr>
        <p:txBody>
          <a:bodyPr/>
          <a:lstStyle/>
          <a:p>
            <a:pPr marL="457200" indent="-457200">
              <a:buFont typeface="+mj-lt"/>
              <a:buAutoNum type="arabicPeriod"/>
            </a:pPr>
            <a:r>
              <a:rPr lang="fr-CH" sz="1400" b="0" i="0" dirty="0">
                <a:solidFill>
                  <a:srgbClr val="272E3B"/>
                </a:solidFill>
                <a:effectLst/>
                <a:latin typeface="Roboto" panose="02000000000000000000" pitchFamily="2" charset="0"/>
              </a:rPr>
              <a:t>Effet de contraste</a:t>
            </a:r>
          </a:p>
          <a:p>
            <a:pPr marL="457200" indent="-457200">
              <a:buFont typeface="+mj-lt"/>
              <a:buAutoNum type="arabicPeriod"/>
            </a:pPr>
            <a:r>
              <a:rPr lang="fr-CH" sz="1400" b="0" i="0" dirty="0">
                <a:solidFill>
                  <a:srgbClr val="272E3B"/>
                </a:solidFill>
                <a:effectLst/>
                <a:latin typeface="Roboto" panose="02000000000000000000" pitchFamily="2" charset="0"/>
              </a:rPr>
              <a:t>Biais de cadrage</a:t>
            </a:r>
          </a:p>
          <a:p>
            <a:pPr marL="457200" indent="-457200">
              <a:buFont typeface="+mj-lt"/>
              <a:buAutoNum type="arabicPeriod"/>
            </a:pPr>
            <a:r>
              <a:rPr lang="fr-CH" sz="1400" b="0" i="0" dirty="0">
                <a:solidFill>
                  <a:srgbClr val="272E3B"/>
                </a:solidFill>
                <a:effectLst/>
                <a:latin typeface="Roboto" panose="02000000000000000000" pitchFamily="2" charset="0"/>
              </a:rPr>
              <a:t>Biais du survivant</a:t>
            </a:r>
          </a:p>
          <a:p>
            <a:pPr marL="457200" indent="-457200">
              <a:buFont typeface="+mj-lt"/>
              <a:buAutoNum type="arabicPeriod"/>
            </a:pPr>
            <a:r>
              <a:rPr lang="fr-CH" sz="1400" b="0" i="0" dirty="0">
                <a:solidFill>
                  <a:srgbClr val="272E3B"/>
                </a:solidFill>
                <a:effectLst/>
                <a:latin typeface="Roboto" panose="02000000000000000000" pitchFamily="2" charset="0"/>
              </a:rPr>
              <a:t>Effet de vérité illusoire</a:t>
            </a:r>
          </a:p>
          <a:p>
            <a:pPr marL="457200" indent="-457200">
              <a:buFont typeface="+mj-lt"/>
              <a:buAutoNum type="arabicPeriod"/>
            </a:pPr>
            <a:r>
              <a:rPr lang="fr-CH" sz="1400" b="0" i="0" dirty="0">
                <a:solidFill>
                  <a:srgbClr val="272E3B"/>
                </a:solidFill>
                <a:effectLst/>
                <a:latin typeface="Roboto" panose="02000000000000000000" pitchFamily="2" charset="0"/>
              </a:rPr>
              <a:t>Heuristiques d’ancrage et de disponibilité</a:t>
            </a:r>
          </a:p>
          <a:p>
            <a:pPr marL="457200" indent="-457200">
              <a:buFont typeface="+mj-lt"/>
              <a:buAutoNum type="arabicPeriod"/>
            </a:pPr>
            <a:r>
              <a:rPr lang="fr-CH" sz="1400" b="0" i="0" dirty="0">
                <a:solidFill>
                  <a:srgbClr val="272E3B"/>
                </a:solidFill>
                <a:effectLst/>
                <a:latin typeface="Roboto" panose="02000000000000000000" pitchFamily="2" charset="0"/>
              </a:rPr>
              <a:t>Oubli de la fréquence de base</a:t>
            </a:r>
          </a:p>
          <a:p>
            <a:pPr marL="457200" indent="-457200">
              <a:buFont typeface="+mj-lt"/>
              <a:buAutoNum type="arabicPeriod"/>
            </a:pPr>
            <a:r>
              <a:rPr lang="fr-CH" sz="1400" b="0" i="0" dirty="0">
                <a:solidFill>
                  <a:srgbClr val="272E3B"/>
                </a:solidFill>
                <a:effectLst/>
                <a:latin typeface="Roboto" panose="02000000000000000000" pitchFamily="2" charset="0"/>
              </a:rPr>
              <a:t>Effet du caractère vivant de l’information</a:t>
            </a:r>
          </a:p>
          <a:p>
            <a:pPr marL="457200" indent="-457200">
              <a:buFont typeface="+mj-lt"/>
              <a:buAutoNum type="arabicPeriod"/>
            </a:pPr>
            <a:r>
              <a:rPr lang="fr-CH" sz="1400" b="0" i="0" dirty="0">
                <a:solidFill>
                  <a:srgbClr val="272E3B"/>
                </a:solidFill>
                <a:effectLst/>
                <a:latin typeface="Roboto" panose="02000000000000000000" pitchFamily="2" charset="0"/>
              </a:rPr>
              <a:t>Biais de confirmation</a:t>
            </a:r>
          </a:p>
          <a:p>
            <a:pPr marL="457200" indent="-457200">
              <a:buFont typeface="+mj-lt"/>
              <a:buAutoNum type="arabicPeriod"/>
            </a:pPr>
            <a:r>
              <a:rPr lang="fr-CH" sz="1400" b="0" i="0" dirty="0">
                <a:solidFill>
                  <a:srgbClr val="272E3B"/>
                </a:solidFill>
                <a:effectLst/>
                <a:latin typeface="Roboto" panose="02000000000000000000" pitchFamily="2" charset="0"/>
              </a:rPr>
              <a:t>Biais de négativité</a:t>
            </a:r>
          </a:p>
          <a:p>
            <a:pPr marL="457200" indent="-457200">
              <a:buFont typeface="+mj-lt"/>
              <a:buAutoNum type="arabicPeriod"/>
            </a:pPr>
            <a:r>
              <a:rPr lang="fr-CH" sz="1400" b="0" dirty="0">
                <a:solidFill>
                  <a:srgbClr val="272E3B"/>
                </a:solidFill>
                <a:latin typeface="Roboto" panose="02000000000000000000" pitchFamily="2" charset="0"/>
              </a:rPr>
              <a:t>B</a:t>
            </a:r>
            <a:r>
              <a:rPr lang="fr-CH" sz="1400" b="0" i="0" dirty="0">
                <a:solidFill>
                  <a:srgbClr val="272E3B"/>
                </a:solidFill>
                <a:effectLst/>
                <a:latin typeface="Roboto" panose="02000000000000000000" pitchFamily="2" charset="0"/>
              </a:rPr>
              <a:t>iais de pessimisme</a:t>
            </a:r>
          </a:p>
          <a:p>
            <a:pPr marL="457200" indent="-457200">
              <a:buFont typeface="+mj-lt"/>
              <a:buAutoNum type="arabicPeriod"/>
            </a:pPr>
            <a:r>
              <a:rPr lang="fr-CH" sz="1400" b="0" i="0" dirty="0">
                <a:solidFill>
                  <a:srgbClr val="272E3B"/>
                </a:solidFill>
                <a:effectLst/>
                <a:latin typeface="Roboto" panose="02000000000000000000" pitchFamily="2" charset="0"/>
              </a:rPr>
              <a:t>Heuristique de l’effort (ou «effet Ikea»)</a:t>
            </a:r>
          </a:p>
          <a:p>
            <a:pPr marL="457200" indent="-457200">
              <a:buFont typeface="+mj-lt"/>
              <a:buAutoNum type="arabicPeriod"/>
            </a:pPr>
            <a:r>
              <a:rPr lang="fr-CH" sz="1400" b="0" i="0" dirty="0">
                <a:solidFill>
                  <a:srgbClr val="272E3B"/>
                </a:solidFill>
                <a:effectLst/>
                <a:latin typeface="Roboto" panose="02000000000000000000" pitchFamily="2" charset="0"/>
              </a:rPr>
              <a:t>Effet de faux consensus</a:t>
            </a:r>
          </a:p>
          <a:p>
            <a:pPr marL="457200" indent="-457200">
              <a:buFont typeface="+mj-lt"/>
              <a:buAutoNum type="arabicPeriod"/>
            </a:pPr>
            <a:r>
              <a:rPr lang="fr-CH" sz="1400" b="0" i="0" dirty="0">
                <a:solidFill>
                  <a:srgbClr val="272E3B"/>
                </a:solidFill>
                <a:effectLst/>
                <a:latin typeface="Roboto" panose="02000000000000000000" pitchFamily="2" charset="0"/>
              </a:rPr>
              <a:t>Comparaison sociale</a:t>
            </a:r>
          </a:p>
          <a:p>
            <a:pPr marL="457200" indent="-457200">
              <a:buFont typeface="+mj-lt"/>
              <a:buAutoNum type="arabicPeriod"/>
            </a:pPr>
            <a:r>
              <a:rPr lang="fr-CH" sz="1400" b="0" i="0" dirty="0">
                <a:solidFill>
                  <a:srgbClr val="272E3B"/>
                </a:solidFill>
                <a:effectLst/>
                <a:latin typeface="Roboto" panose="02000000000000000000" pitchFamily="2" charset="0"/>
              </a:rPr>
              <a:t>Biais de désirabilité sociale</a:t>
            </a:r>
          </a:p>
          <a:p>
            <a:pPr marL="457200" indent="-457200">
              <a:buFont typeface="+mj-lt"/>
              <a:buAutoNum type="arabicPeriod"/>
            </a:pPr>
            <a:r>
              <a:rPr lang="fr-CH" sz="1400" b="0" i="0" dirty="0">
                <a:solidFill>
                  <a:srgbClr val="272E3B"/>
                </a:solidFill>
                <a:effectLst/>
                <a:latin typeface="Roboto" panose="02000000000000000000" pitchFamily="2" charset="0"/>
              </a:rPr>
              <a:t>Biais d’autocomplaisance</a:t>
            </a:r>
          </a:p>
        </p:txBody>
      </p:sp>
      <p:sp>
        <p:nvSpPr>
          <p:cNvPr id="4" name="Espace réservé du contenu 2">
            <a:extLst>
              <a:ext uri="{FF2B5EF4-FFF2-40B4-BE49-F238E27FC236}">
                <a16:creationId xmlns:a16="http://schemas.microsoft.com/office/drawing/2014/main" id="{C3357E07-C8B6-7763-D5EB-CF8D7B988691}"/>
              </a:ext>
            </a:extLst>
          </p:cNvPr>
          <p:cNvSpPr txBox="1">
            <a:spLocks/>
          </p:cNvSpPr>
          <p:nvPr/>
        </p:nvSpPr>
        <p:spPr>
          <a:xfrm>
            <a:off x="3385457" y="1876879"/>
            <a:ext cx="3360964" cy="4776788"/>
          </a:xfrm>
          <a:prstGeom prst="rect">
            <a:avLst/>
          </a:prstGeom>
        </p:spPr>
        <p:txBody>
          <a:bodyPr/>
          <a:lstStyle>
            <a:lvl1pPr marL="342900" indent="-342900" algn="l" rtl="0" eaLnBrk="0" fontAlgn="base" hangingPunct="0">
              <a:spcBef>
                <a:spcPct val="20000"/>
              </a:spcBef>
              <a:spcAft>
                <a:spcPct val="0"/>
              </a:spcAft>
              <a:buClrTx/>
              <a:buSzPct val="100000"/>
              <a:buFont typeface="Arial" panose="020B0604020202020204" pitchFamily="34" charset="0"/>
              <a:buChar char="•"/>
              <a:defRPr sz="2400" b="1">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ClrTx/>
              <a:buSzPct val="100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lgn="l" rtl="0" eaLnBrk="0" fontAlgn="base" hangingPunct="0">
              <a:spcBef>
                <a:spcPct val="20000"/>
              </a:spcBef>
              <a:spcAft>
                <a:spcPct val="0"/>
              </a:spcAft>
              <a:buClrTx/>
              <a:buSzPct val="100000"/>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3pPr>
            <a:lvl4pPr marL="1600200" indent="-228600" algn="l" rtl="0" eaLnBrk="0" fontAlgn="base" hangingPunct="0">
              <a:spcBef>
                <a:spcPct val="20000"/>
              </a:spcBef>
              <a:spcAft>
                <a:spcPct val="0"/>
              </a:spcAft>
              <a:buClrTx/>
              <a:buSzPct val="100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lgn="l" rtl="0" eaLnBrk="0" fontAlgn="base" hangingPunct="0">
              <a:spcBef>
                <a:spcPct val="20000"/>
              </a:spcBef>
              <a:spcAft>
                <a:spcPct val="0"/>
              </a:spcAft>
              <a:buClrTx/>
              <a:buSzPct val="100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latin typeface="+mn-lt"/>
              </a:defRPr>
            </a:lvl9pPr>
          </a:lstStyle>
          <a:p>
            <a:pPr marL="457200" indent="-457200">
              <a:buFont typeface="+mj-lt"/>
              <a:buAutoNum type="arabicPeriod" startAt="16"/>
            </a:pPr>
            <a:r>
              <a:rPr lang="fr-CH" sz="1400" b="0" i="0" dirty="0">
                <a:solidFill>
                  <a:srgbClr val="272E3B"/>
                </a:solidFill>
                <a:effectLst/>
                <a:latin typeface="Roboto" panose="02000000000000000000" pitchFamily="2" charset="0"/>
              </a:rPr>
              <a:t>Biais de supériorité illusoire</a:t>
            </a:r>
          </a:p>
          <a:p>
            <a:pPr marL="457200" indent="-457200">
              <a:buFont typeface="+mj-lt"/>
              <a:buAutoNum type="arabicPeriod" startAt="16"/>
            </a:pPr>
            <a:r>
              <a:rPr lang="fr-CH" sz="1400" b="0" kern="0" dirty="0">
                <a:solidFill>
                  <a:srgbClr val="272E3B"/>
                </a:solidFill>
                <a:latin typeface="Roboto" panose="02000000000000000000" pitchFamily="2" charset="0"/>
              </a:rPr>
              <a:t>Biais du point aveugle</a:t>
            </a:r>
          </a:p>
          <a:p>
            <a:pPr marL="457200" indent="-457200">
              <a:buFont typeface="+mj-lt"/>
              <a:buAutoNum type="arabicPeriod" startAt="16"/>
            </a:pPr>
            <a:r>
              <a:rPr lang="fr-CH" sz="1400" b="0" kern="0" dirty="0">
                <a:solidFill>
                  <a:srgbClr val="272E3B"/>
                </a:solidFill>
                <a:latin typeface="Roboto" panose="02000000000000000000" pitchFamily="2" charset="0"/>
              </a:rPr>
              <a:t>Escalade d’engagement</a:t>
            </a:r>
          </a:p>
          <a:p>
            <a:pPr marL="457200" indent="-457200">
              <a:buFont typeface="+mj-lt"/>
              <a:buAutoNum type="arabicPeriod" startAt="16"/>
            </a:pPr>
            <a:r>
              <a:rPr lang="fr-CH" sz="1400" b="0" kern="0" dirty="0">
                <a:solidFill>
                  <a:srgbClr val="272E3B"/>
                </a:solidFill>
                <a:latin typeface="Roboto" panose="02000000000000000000" pitchFamily="2" charset="0"/>
              </a:rPr>
              <a:t>Argument d’autorité</a:t>
            </a:r>
          </a:p>
          <a:p>
            <a:pPr marL="457200" indent="-457200">
              <a:buFont typeface="+mj-lt"/>
              <a:buAutoNum type="arabicPeriod" startAt="16"/>
            </a:pPr>
            <a:r>
              <a:rPr lang="fr-CH" sz="1400" b="0" kern="0" dirty="0">
                <a:solidFill>
                  <a:srgbClr val="272E3B"/>
                </a:solidFill>
                <a:latin typeface="Roboto" panose="02000000000000000000" pitchFamily="2" charset="0"/>
              </a:rPr>
              <a:t>Conformisme (ou «effet de mode»)</a:t>
            </a:r>
          </a:p>
          <a:p>
            <a:pPr marL="457200" indent="-457200">
              <a:buFont typeface="+mj-lt"/>
              <a:buAutoNum type="arabicPeriod" startAt="16"/>
            </a:pPr>
            <a:r>
              <a:rPr lang="fr-CH" sz="1400" b="0" kern="0" dirty="0">
                <a:solidFill>
                  <a:srgbClr val="272E3B"/>
                </a:solidFill>
                <a:latin typeface="Roboto" panose="02000000000000000000" pitchFamily="2" charset="0"/>
              </a:rPr>
              <a:t>Réactance psychologique</a:t>
            </a:r>
          </a:p>
          <a:p>
            <a:pPr marL="457200" indent="-457200">
              <a:buFont typeface="+mj-lt"/>
              <a:buAutoNum type="arabicPeriod" startAt="16"/>
            </a:pPr>
            <a:r>
              <a:rPr lang="fr-CH" sz="1400" b="0" kern="0" dirty="0">
                <a:solidFill>
                  <a:srgbClr val="272E3B"/>
                </a:solidFill>
                <a:latin typeface="Roboto" panose="02000000000000000000" pitchFamily="2" charset="0"/>
              </a:rPr>
              <a:t>Biais pro-endogroupe </a:t>
            </a:r>
          </a:p>
          <a:p>
            <a:pPr marL="457200" indent="-457200">
              <a:buFont typeface="+mj-lt"/>
              <a:buAutoNum type="arabicPeriod" startAt="16"/>
            </a:pPr>
            <a:r>
              <a:rPr lang="fr-CH" sz="1400" b="0" kern="0" dirty="0">
                <a:solidFill>
                  <a:srgbClr val="272E3B"/>
                </a:solidFill>
                <a:latin typeface="Roboto" panose="02000000000000000000" pitchFamily="2" charset="0"/>
              </a:rPr>
              <a:t>Effet placebo</a:t>
            </a:r>
          </a:p>
          <a:p>
            <a:pPr marL="457200" indent="-457200">
              <a:buFont typeface="+mj-lt"/>
              <a:buAutoNum type="arabicPeriod" startAt="16"/>
            </a:pPr>
            <a:r>
              <a:rPr lang="fr-CH" sz="1400" b="0" kern="0" dirty="0">
                <a:solidFill>
                  <a:srgbClr val="272E3B"/>
                </a:solidFill>
                <a:latin typeface="Roboto" panose="02000000000000000000" pitchFamily="2" charset="0"/>
              </a:rPr>
              <a:t>Erreur de validation personnelle (ou «effet Barnum»)</a:t>
            </a:r>
          </a:p>
          <a:p>
            <a:pPr marL="457200" indent="-457200">
              <a:buFont typeface="+mj-lt"/>
              <a:buAutoNum type="arabicPeriod" startAt="16"/>
            </a:pPr>
            <a:r>
              <a:rPr lang="fr-CH" sz="1400" b="0" kern="0" dirty="0">
                <a:solidFill>
                  <a:srgbClr val="272E3B"/>
                </a:solidFill>
                <a:latin typeface="Roboto" panose="02000000000000000000" pitchFamily="2" charset="0"/>
              </a:rPr>
              <a:t>Biais d’intentionnalité</a:t>
            </a:r>
          </a:p>
          <a:p>
            <a:pPr marL="457200" indent="-457200">
              <a:buFont typeface="+mj-lt"/>
              <a:buAutoNum type="arabicPeriod" startAt="16"/>
            </a:pPr>
            <a:r>
              <a:rPr lang="fr-CH" sz="1400" b="0" kern="0" dirty="0">
                <a:solidFill>
                  <a:srgbClr val="272E3B"/>
                </a:solidFill>
                <a:latin typeface="Roboto" panose="02000000000000000000" pitchFamily="2" charset="0"/>
              </a:rPr>
              <a:t>Paréidolie</a:t>
            </a:r>
          </a:p>
          <a:p>
            <a:pPr marL="457200" indent="-457200">
              <a:buFont typeface="+mj-lt"/>
              <a:buAutoNum type="arabicPeriod" startAt="16"/>
            </a:pPr>
            <a:r>
              <a:rPr lang="fr-CH" sz="1400" b="0" kern="0" dirty="0">
                <a:solidFill>
                  <a:srgbClr val="272E3B"/>
                </a:solidFill>
                <a:latin typeface="Roboto" panose="02000000000000000000" pitchFamily="2" charset="0"/>
              </a:rPr>
              <a:t>Biais de corrélation illusoire</a:t>
            </a:r>
          </a:p>
          <a:p>
            <a:pPr marL="457200" indent="-457200">
              <a:buFont typeface="+mj-lt"/>
              <a:buAutoNum type="arabicPeriod" startAt="16"/>
            </a:pPr>
            <a:r>
              <a:rPr lang="fr-CH" sz="1400" b="0" kern="0" dirty="0">
                <a:solidFill>
                  <a:srgbClr val="272E3B"/>
                </a:solidFill>
                <a:latin typeface="Roboto" panose="02000000000000000000" pitchFamily="2" charset="0"/>
              </a:rPr>
              <a:t>Illusion de contrôle</a:t>
            </a:r>
          </a:p>
          <a:p>
            <a:pPr marL="457200" indent="-457200">
              <a:buFont typeface="+mj-lt"/>
              <a:buAutoNum type="arabicPeriod" startAt="16"/>
            </a:pPr>
            <a:r>
              <a:rPr lang="fr-CH" sz="1400" b="0" kern="0" dirty="0">
                <a:solidFill>
                  <a:srgbClr val="272E3B"/>
                </a:solidFill>
                <a:latin typeface="Roboto" panose="02000000000000000000" pitchFamily="2" charset="0"/>
              </a:rPr>
              <a:t>Croyance en un monde juste</a:t>
            </a:r>
          </a:p>
          <a:p>
            <a:pPr marL="457200" indent="-457200">
              <a:buFont typeface="+mj-lt"/>
              <a:buAutoNum type="arabicPeriod" startAt="16"/>
            </a:pPr>
            <a:r>
              <a:rPr lang="fr-CH" sz="1400" b="0" kern="0" dirty="0">
                <a:solidFill>
                  <a:srgbClr val="272E3B"/>
                </a:solidFill>
                <a:latin typeface="Roboto" panose="02000000000000000000" pitchFamily="2" charset="0"/>
              </a:rPr>
              <a:t>Biais rétrospectif</a:t>
            </a:r>
          </a:p>
          <a:p>
            <a:pPr marL="457200" indent="-457200">
              <a:buFont typeface="+mj-lt"/>
              <a:buAutoNum type="arabicPeriod" startAt="16"/>
            </a:pPr>
            <a:endParaRPr lang="de-CH" sz="1400" kern="0" dirty="0"/>
          </a:p>
        </p:txBody>
      </p:sp>
      <p:pic>
        <p:nvPicPr>
          <p:cNvPr id="1026" name="Picture 2" descr="Méfiez-vous de votre cerveau  - Gilles Bellevaut, Pascal Wagner-Egger - Éditions 41">
            <a:extLst>
              <a:ext uri="{FF2B5EF4-FFF2-40B4-BE49-F238E27FC236}">
                <a16:creationId xmlns:a16="http://schemas.microsoft.com/office/drawing/2014/main" id="{2018631E-62A1-EFCB-1B1E-A92F43CC1F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5356" y="1650288"/>
            <a:ext cx="3360964" cy="23999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8" name="ZoneTexte 7">
            <a:extLst>
              <a:ext uri="{FF2B5EF4-FFF2-40B4-BE49-F238E27FC236}">
                <a16:creationId xmlns:a16="http://schemas.microsoft.com/office/drawing/2014/main" id="{A6EC4327-889F-5DDE-37A0-221C3A1D0C8A}"/>
              </a:ext>
            </a:extLst>
          </p:cNvPr>
          <p:cNvSpPr txBox="1"/>
          <p:nvPr/>
        </p:nvSpPr>
        <p:spPr>
          <a:xfrm>
            <a:off x="6395358" y="5676497"/>
            <a:ext cx="3510642" cy="553998"/>
          </a:xfrm>
          <a:prstGeom prst="rect">
            <a:avLst/>
          </a:prstGeom>
          <a:noFill/>
        </p:spPr>
        <p:txBody>
          <a:bodyPr wrap="square">
            <a:spAutoFit/>
          </a:bodyPr>
          <a:lstStyle/>
          <a:p>
            <a:r>
              <a:rPr lang="de-CH" sz="1000" noProof="1"/>
              <a:t>G. Bellevaut &amp; P. Wagner-Egger. MÉFIEZ-VOUS DE VOTRE CERVEAU. 30 biais cognitifs décrits et expliqués pour moins se tromper et mieux raisonner. EPFL-Press, 2022</a:t>
            </a:r>
          </a:p>
        </p:txBody>
      </p:sp>
      <p:sp>
        <p:nvSpPr>
          <p:cNvPr id="10" name="ZoneTexte 9">
            <a:extLst>
              <a:ext uri="{FF2B5EF4-FFF2-40B4-BE49-F238E27FC236}">
                <a16:creationId xmlns:a16="http://schemas.microsoft.com/office/drawing/2014/main" id="{9C170A0C-8E73-17E2-59FA-889701E315A2}"/>
              </a:ext>
            </a:extLst>
          </p:cNvPr>
          <p:cNvSpPr txBox="1"/>
          <p:nvPr/>
        </p:nvSpPr>
        <p:spPr>
          <a:xfrm>
            <a:off x="6395358" y="1128098"/>
            <a:ext cx="3290206" cy="338554"/>
          </a:xfrm>
          <a:prstGeom prst="rect">
            <a:avLst/>
          </a:prstGeom>
          <a:noFill/>
        </p:spPr>
        <p:txBody>
          <a:bodyPr wrap="square">
            <a:spAutoFit/>
          </a:bodyPr>
          <a:lstStyle/>
          <a:p>
            <a:r>
              <a:rPr lang="fr-CH" sz="1600" b="0" i="0" u="none" strike="noStrike" dirty="0">
                <a:effectLst/>
                <a:latin typeface="YouTube Noto"/>
                <a:hlinkClick r:id="rId3" tooltip="Partager le lien"/>
              </a:rPr>
              <a:t>https://youtu.be/4fU8fKukWoI</a:t>
            </a:r>
            <a:endParaRPr lang="de-CH" sz="1600" dirty="0"/>
          </a:p>
        </p:txBody>
      </p:sp>
      <p:sp>
        <p:nvSpPr>
          <p:cNvPr id="12" name="ZoneTexte 11">
            <a:extLst>
              <a:ext uri="{FF2B5EF4-FFF2-40B4-BE49-F238E27FC236}">
                <a16:creationId xmlns:a16="http://schemas.microsoft.com/office/drawing/2014/main" id="{C16AC2D4-22FB-2AB7-0075-A5B3692D31F8}"/>
              </a:ext>
            </a:extLst>
          </p:cNvPr>
          <p:cNvSpPr txBox="1"/>
          <p:nvPr/>
        </p:nvSpPr>
        <p:spPr>
          <a:xfrm>
            <a:off x="6395356" y="4265273"/>
            <a:ext cx="3510643" cy="1323439"/>
          </a:xfrm>
          <a:prstGeom prst="rect">
            <a:avLst/>
          </a:prstGeom>
          <a:noFill/>
        </p:spPr>
        <p:txBody>
          <a:bodyPr wrap="square">
            <a:spAutoFit/>
          </a:bodyPr>
          <a:lstStyle/>
          <a:p>
            <a:r>
              <a:rPr lang="fr-CH" sz="1000" b="0" i="0" noProof="1">
                <a:solidFill>
                  <a:srgbClr val="272E3B"/>
                </a:solidFill>
                <a:effectLst/>
                <a:latin typeface="Roboto" panose="02000000000000000000" pitchFamily="2" charset="0"/>
              </a:rPr>
              <a:t>«Personne n’échappe à l’influence des biais cognitifs et de certains processus sociaux. Chacun est par contre en mesure de les corriger, afin de prendre les bonnes décisions ou d’éviter de se faire manipuler, une capacité particulièrement précieuse en ces temps de «fake news». C’est ce que vous propose ce petit guide rédigé par Pascal Wagner-Egger, spécialiste des croyances, et illustré des dessins facétieux de Gilles Bellevaut.»</a:t>
            </a:r>
            <a:endParaRPr lang="fr-CH" sz="1000" noProof="1"/>
          </a:p>
        </p:txBody>
      </p:sp>
    </p:spTree>
    <p:extLst>
      <p:ext uri="{BB962C8B-B14F-4D97-AF65-F5344CB8AC3E}">
        <p14:creationId xmlns:p14="http://schemas.microsoft.com/office/powerpoint/2010/main" val="36999199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CH" dirty="0"/>
              <a:t>Eléments influençant la perception et l’acceptation des risques</a:t>
            </a:r>
            <a:br>
              <a:rPr lang="fr-CH" dirty="0"/>
            </a:br>
            <a:endParaRPr lang="fr-CH" dirty="0"/>
          </a:p>
        </p:txBody>
      </p:sp>
      <p:sp>
        <p:nvSpPr>
          <p:cNvPr id="5" name="Espace réservé du texte 4"/>
          <p:cNvSpPr>
            <a:spLocks noGrp="1"/>
          </p:cNvSpPr>
          <p:nvPr>
            <p:ph type="body" idx="1"/>
          </p:nvPr>
        </p:nvSpPr>
        <p:spPr/>
        <p:txBody>
          <a:bodyPr/>
          <a:lstStyle/>
          <a:p>
            <a:endParaRPr lang="fr-CH"/>
          </a:p>
        </p:txBody>
      </p:sp>
    </p:spTree>
    <p:extLst>
      <p:ext uri="{BB962C8B-B14F-4D97-AF65-F5344CB8AC3E}">
        <p14:creationId xmlns:p14="http://schemas.microsoft.com/office/powerpoint/2010/main" val="19030761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a:t>Exercice 7.1</a:t>
            </a:r>
          </a:p>
        </p:txBody>
      </p:sp>
      <p:sp>
        <p:nvSpPr>
          <p:cNvPr id="3" name="Espace réservé du contenu 2"/>
          <p:cNvSpPr>
            <a:spLocks noGrp="1"/>
          </p:cNvSpPr>
          <p:nvPr>
            <p:ph idx="1"/>
          </p:nvPr>
        </p:nvSpPr>
        <p:spPr>
          <a:xfrm>
            <a:off x="220435" y="1876879"/>
            <a:ext cx="9300935" cy="4776788"/>
          </a:xfrm>
        </p:spPr>
        <p:txBody>
          <a:bodyPr/>
          <a:lstStyle/>
          <a:p>
            <a:r>
              <a:rPr lang="fr-CH" dirty="0"/>
              <a:t>En petits groupes, traiter la question suivante:</a:t>
            </a:r>
          </a:p>
          <a:p>
            <a:pPr lvl="1"/>
            <a:r>
              <a:rPr lang="fr-CH" dirty="0"/>
              <a:t>Selon votre expérience personnelle, quels sont les facteurs qui influencent votre perception et acceptation du risque?</a:t>
            </a:r>
          </a:p>
          <a:p>
            <a:pPr lvl="1"/>
            <a:r>
              <a:rPr lang="fr-CH" dirty="0"/>
              <a:t>Citer des exemples</a:t>
            </a:r>
          </a:p>
          <a:p>
            <a:r>
              <a:rPr lang="fr-CH" dirty="0"/>
              <a:t>Restitution en commun</a:t>
            </a:r>
          </a:p>
        </p:txBody>
      </p:sp>
    </p:spTree>
    <p:extLst>
      <p:ext uri="{BB962C8B-B14F-4D97-AF65-F5344CB8AC3E}">
        <p14:creationId xmlns:p14="http://schemas.microsoft.com/office/powerpoint/2010/main" val="29694014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2"/>
          <p:cNvSpPr txBox="1">
            <a:spLocks/>
          </p:cNvSpPr>
          <p:nvPr/>
        </p:nvSpPr>
        <p:spPr>
          <a:xfrm>
            <a:off x="116114" y="2088272"/>
            <a:ext cx="9593943" cy="4882267"/>
          </a:xfrm>
          <a:prstGeom prst="rect">
            <a:avLst/>
          </a:prstGeom>
        </p:spPr>
        <p:txBody>
          <a:bodyPr numCol="2"/>
          <a:lstStyle>
            <a:lvl1pPr marL="342900" indent="-342900" algn="l" rtl="0" eaLnBrk="0" fontAlgn="base" hangingPunct="0">
              <a:spcBef>
                <a:spcPct val="20000"/>
              </a:spcBef>
              <a:spcAft>
                <a:spcPct val="0"/>
              </a:spcAft>
              <a:buClrTx/>
              <a:buSzPct val="100000"/>
              <a:buFont typeface="Arial" panose="020B0604020202020204" pitchFamily="34" charset="0"/>
              <a:buChar char="•"/>
              <a:defRPr sz="2400" b="1">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ClrTx/>
              <a:buSzPct val="100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lgn="l" rtl="0" eaLnBrk="0" fontAlgn="base" hangingPunct="0">
              <a:spcBef>
                <a:spcPct val="20000"/>
              </a:spcBef>
              <a:spcAft>
                <a:spcPct val="0"/>
              </a:spcAft>
              <a:buClrTx/>
              <a:buSzPct val="100000"/>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3pPr>
            <a:lvl4pPr marL="1600200" indent="-228600" algn="l" rtl="0" eaLnBrk="0" fontAlgn="base" hangingPunct="0">
              <a:spcBef>
                <a:spcPct val="20000"/>
              </a:spcBef>
              <a:spcAft>
                <a:spcPct val="0"/>
              </a:spcAft>
              <a:buClrTx/>
              <a:buSzPct val="100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lgn="l" rtl="0" eaLnBrk="0" fontAlgn="base" hangingPunct="0">
              <a:spcBef>
                <a:spcPct val="20000"/>
              </a:spcBef>
              <a:spcAft>
                <a:spcPct val="0"/>
              </a:spcAft>
              <a:buClrTx/>
              <a:buSzPct val="100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latin typeface="+mn-lt"/>
              </a:defRPr>
            </a:lvl9pPr>
          </a:lstStyle>
          <a:p>
            <a:pPr lvl="1"/>
            <a:r>
              <a:rPr lang="fr-CH" dirty="0"/>
              <a:t>Contrôlable ou non</a:t>
            </a:r>
          </a:p>
          <a:p>
            <a:pPr lvl="1"/>
            <a:r>
              <a:rPr lang="fr-CH" dirty="0"/>
              <a:t>Niveau d’effroi, de crainte</a:t>
            </a:r>
          </a:p>
          <a:p>
            <a:pPr lvl="1"/>
            <a:r>
              <a:rPr lang="fr-CH" dirty="0"/>
              <a:t>Caractère catastrophique ou non</a:t>
            </a:r>
          </a:p>
          <a:p>
            <a:pPr lvl="1"/>
            <a:r>
              <a:rPr lang="fr-CH" dirty="0"/>
              <a:t>Conséquence fatale ou non</a:t>
            </a:r>
          </a:p>
          <a:p>
            <a:pPr lvl="1"/>
            <a:r>
              <a:rPr lang="fr-CH" dirty="0"/>
              <a:t>Equitable / Inéquitable</a:t>
            </a:r>
          </a:p>
          <a:p>
            <a:pPr lvl="1"/>
            <a:r>
              <a:rPr lang="fr-CH" dirty="0"/>
              <a:t>Individuel / Collectif</a:t>
            </a:r>
          </a:p>
          <a:p>
            <a:pPr lvl="1"/>
            <a:r>
              <a:rPr lang="fr-CH" dirty="0"/>
              <a:t>Moral / Immoral</a:t>
            </a:r>
          </a:p>
          <a:p>
            <a:pPr lvl="1"/>
            <a:r>
              <a:rPr lang="fr-CH" dirty="0"/>
              <a:t>Impact sur générations futures</a:t>
            </a:r>
          </a:p>
          <a:p>
            <a:pPr lvl="1"/>
            <a:r>
              <a:rPr lang="fr-CH" dirty="0"/>
              <a:t>Facile ou non à réduire</a:t>
            </a:r>
          </a:p>
          <a:p>
            <a:pPr lvl="1"/>
            <a:r>
              <a:rPr lang="fr-CH" dirty="0"/>
              <a:t>Diminue / augmente dans le temps</a:t>
            </a:r>
          </a:p>
          <a:p>
            <a:pPr lvl="1"/>
            <a:r>
              <a:rPr lang="fr-CH" dirty="0"/>
              <a:t>Volontaire / Involontaire</a:t>
            </a:r>
          </a:p>
          <a:p>
            <a:pPr lvl="1"/>
            <a:r>
              <a:rPr lang="fr-CH" dirty="0"/>
              <a:t>Proximité (temps et espace)</a:t>
            </a:r>
          </a:p>
          <a:p>
            <a:pPr lvl="1"/>
            <a:r>
              <a:rPr lang="fr-CH" dirty="0"/>
              <a:t>Coping</a:t>
            </a:r>
          </a:p>
          <a:p>
            <a:pPr lvl="1"/>
            <a:r>
              <a:rPr lang="fr-CH" dirty="0"/>
              <a:t>Observable ou non</a:t>
            </a:r>
          </a:p>
          <a:p>
            <a:pPr lvl="1"/>
            <a:r>
              <a:rPr lang="fr-CH" dirty="0"/>
              <a:t>Connu des personnes exposées</a:t>
            </a:r>
          </a:p>
          <a:p>
            <a:pPr lvl="1"/>
            <a:r>
              <a:rPr lang="fr-CH" dirty="0"/>
              <a:t>Effet immédiat ou différé</a:t>
            </a:r>
          </a:p>
          <a:p>
            <a:pPr lvl="1"/>
            <a:r>
              <a:rPr lang="fr-CH" dirty="0"/>
              <a:t>Ancien / Nouveau</a:t>
            </a:r>
          </a:p>
          <a:p>
            <a:pPr lvl="1"/>
            <a:r>
              <a:rPr lang="fr-CH" dirty="0"/>
              <a:t>Connu de la science</a:t>
            </a:r>
          </a:p>
          <a:p>
            <a:pPr lvl="1"/>
            <a:r>
              <a:rPr lang="fr-CH" b="0" dirty="0"/>
              <a:t>Bénéfice escompté</a:t>
            </a:r>
          </a:p>
          <a:p>
            <a:pPr lvl="1"/>
            <a:r>
              <a:rPr lang="fr-CH" dirty="0"/>
              <a:t>Origine humaine / naturelle</a:t>
            </a:r>
          </a:p>
          <a:p>
            <a:pPr lvl="1"/>
            <a:r>
              <a:rPr lang="fr-CH" b="0" dirty="0"/>
              <a:t>Familier / Non familier</a:t>
            </a:r>
          </a:p>
          <a:p>
            <a:pPr lvl="1"/>
            <a:r>
              <a:rPr lang="fr-CH" b="0" dirty="0"/>
              <a:t>Présence médiatique</a:t>
            </a:r>
          </a:p>
          <a:p>
            <a:pPr lvl="1"/>
            <a:r>
              <a:rPr lang="fr-CH" dirty="0"/>
              <a:t>Expérience personnelle</a:t>
            </a:r>
          </a:p>
          <a:p>
            <a:pPr lvl="1"/>
            <a:r>
              <a:rPr lang="fr-CH" dirty="0"/>
              <a:t>Mémorable ou non</a:t>
            </a:r>
          </a:p>
          <a:p>
            <a:pPr lvl="1"/>
            <a:r>
              <a:rPr lang="fr-CH" b="0" dirty="0"/>
              <a:t>Confiance / méfiance de la source</a:t>
            </a:r>
          </a:p>
        </p:txBody>
      </p:sp>
      <p:sp>
        <p:nvSpPr>
          <p:cNvPr id="2" name="Titre 1"/>
          <p:cNvSpPr>
            <a:spLocks noGrp="1"/>
          </p:cNvSpPr>
          <p:nvPr>
            <p:ph type="title"/>
          </p:nvPr>
        </p:nvSpPr>
        <p:spPr>
          <a:xfrm>
            <a:off x="220435" y="878342"/>
            <a:ext cx="9489621" cy="713694"/>
          </a:xfrm>
        </p:spPr>
        <p:txBody>
          <a:bodyPr/>
          <a:lstStyle/>
          <a:p>
            <a:r>
              <a:rPr lang="fr-CH" sz="3200" dirty="0"/>
              <a:t>En résumé : Facteurs (attributs) conditionnant la perception et l’acceptation du risque</a:t>
            </a:r>
          </a:p>
        </p:txBody>
      </p:sp>
      <p:sp>
        <p:nvSpPr>
          <p:cNvPr id="6" name="ZoneTexte 5"/>
          <p:cNvSpPr txBox="1"/>
          <p:nvPr/>
        </p:nvSpPr>
        <p:spPr>
          <a:xfrm>
            <a:off x="6212568" y="6832039"/>
            <a:ext cx="3570529" cy="276999"/>
          </a:xfrm>
          <a:prstGeom prst="rect">
            <a:avLst/>
          </a:prstGeom>
          <a:noFill/>
        </p:spPr>
        <p:txBody>
          <a:bodyPr wrap="square" rtlCol="0">
            <a:spAutoFit/>
          </a:bodyPr>
          <a:lstStyle/>
          <a:p>
            <a:r>
              <a:rPr lang="fr-CH" dirty="0">
                <a:latin typeface="Arial" panose="020B0604020202020204" pitchFamily="34" charset="0"/>
                <a:cs typeface="Arial" panose="020B0604020202020204" pitchFamily="34" charset="0"/>
              </a:rPr>
              <a:t>Sources: voir bibliographie en fin de présentation</a:t>
            </a:r>
          </a:p>
        </p:txBody>
      </p:sp>
    </p:spTree>
    <p:extLst>
      <p:ext uri="{BB962C8B-B14F-4D97-AF65-F5344CB8AC3E}">
        <p14:creationId xmlns:p14="http://schemas.microsoft.com/office/powerpoint/2010/main" val="216074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5">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5">
                                            <p:txEl>
                                              <p:pRg st="14" end="1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5">
                                            <p:txEl>
                                              <p:pRg st="15" end="15"/>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5">
                                            <p:txEl>
                                              <p:pRg st="16" end="16"/>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5">
                                            <p:txEl>
                                              <p:pRg st="17" end="17"/>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5">
                                            <p:txEl>
                                              <p:pRg st="18" end="18"/>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5">
                                            <p:txEl>
                                              <p:pRg st="19" end="19"/>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5">
                                            <p:txEl>
                                              <p:pRg st="20" end="20"/>
                                            </p:tx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5">
                                            <p:txEl>
                                              <p:pRg st="21" end="21"/>
                                            </p:txEl>
                                          </p:spTgt>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5">
                                            <p:txEl>
                                              <p:pRg st="22" end="22"/>
                                            </p:txEl>
                                          </p:spTgt>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5">
                                            <p:txEl>
                                              <p:pRg st="23" end="23"/>
                                            </p:txEl>
                                          </p:spTgt>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5">
                                            <p:txEl>
                                              <p:pRg st="24" end="2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a:t>Psychométrie</a:t>
            </a:r>
          </a:p>
        </p:txBody>
      </p:sp>
      <p:sp>
        <p:nvSpPr>
          <p:cNvPr id="3" name="Espace réservé du contenu 2"/>
          <p:cNvSpPr>
            <a:spLocks noGrp="1"/>
          </p:cNvSpPr>
          <p:nvPr>
            <p:ph idx="1"/>
          </p:nvPr>
        </p:nvSpPr>
        <p:spPr/>
        <p:txBody>
          <a:bodyPr/>
          <a:lstStyle/>
          <a:p>
            <a:r>
              <a:rPr lang="fr-CH" dirty="0"/>
              <a:t>Travaux de Paul </a:t>
            </a:r>
            <a:r>
              <a:rPr lang="fr-CH" dirty="0" err="1"/>
              <a:t>Slovic</a:t>
            </a:r>
            <a:endParaRPr lang="fr-CH" dirty="0"/>
          </a:p>
          <a:p>
            <a:pPr lvl="1"/>
            <a:r>
              <a:rPr lang="fr-CH" dirty="0"/>
              <a:t>Fondateur et président de </a:t>
            </a:r>
            <a:r>
              <a:rPr lang="fr-CH" dirty="0" err="1"/>
              <a:t>Decision</a:t>
            </a:r>
            <a:r>
              <a:rPr lang="fr-CH" dirty="0"/>
              <a:t> </a:t>
            </a:r>
            <a:r>
              <a:rPr lang="fr-CH" dirty="0" err="1"/>
              <a:t>Research</a:t>
            </a:r>
            <a:r>
              <a:rPr lang="fr-CH" dirty="0"/>
              <a:t> et professeur de psychologie à l'Université de l'Oregon.</a:t>
            </a:r>
          </a:p>
          <a:p>
            <a:pPr lvl="1"/>
            <a:r>
              <a:rPr lang="fr-CH" dirty="0"/>
              <a:t>Chercheur de premier plan dans le domaine de la perception du risque et, plus précisément, de la façon dont les êtres humains ont tendance à se fier aux réactions viscérales impulsives, ou sentiments, lorsqu'ils prennent des décisions concernant la prise de risque, plutôt qu'aux données analytiques associées à ce risque. </a:t>
            </a:r>
          </a:p>
        </p:txBody>
      </p:sp>
    </p:spTree>
    <p:extLst>
      <p:ext uri="{BB962C8B-B14F-4D97-AF65-F5344CB8AC3E}">
        <p14:creationId xmlns:p14="http://schemas.microsoft.com/office/powerpoint/2010/main" val="26060173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Contenu</a:t>
            </a:r>
            <a:endParaRPr lang="en-US" dirty="0"/>
          </a:p>
        </p:txBody>
      </p:sp>
      <p:sp>
        <p:nvSpPr>
          <p:cNvPr id="3" name="Espace réservé du contenu 2"/>
          <p:cNvSpPr>
            <a:spLocks noGrp="1"/>
          </p:cNvSpPr>
          <p:nvPr>
            <p:ph idx="1"/>
          </p:nvPr>
        </p:nvSpPr>
        <p:spPr/>
        <p:txBody>
          <a:bodyPr/>
          <a:lstStyle/>
          <a:p>
            <a:r>
              <a:rPr lang="fr-CH" dirty="0"/>
              <a:t>Introduction</a:t>
            </a:r>
          </a:p>
          <a:p>
            <a:r>
              <a:rPr lang="fr-CH" dirty="0"/>
              <a:t>Eléments influençant la perception et l’acceptation des risques</a:t>
            </a:r>
          </a:p>
          <a:p>
            <a:r>
              <a:rPr lang="fr-CH" dirty="0"/>
              <a:t>Notion de risque acceptable</a:t>
            </a:r>
          </a:p>
          <a:p>
            <a:r>
              <a:rPr lang="fr-CH" dirty="0"/>
              <a:t>Conclusion</a:t>
            </a:r>
          </a:p>
          <a:p>
            <a:r>
              <a:rPr lang="fr-CH" dirty="0"/>
              <a:t>Bibliographie</a:t>
            </a:r>
          </a:p>
          <a:p>
            <a:endParaRPr lang="fr-CH" dirty="0"/>
          </a:p>
          <a:p>
            <a:endParaRPr lang="fr-CH" dirty="0"/>
          </a:p>
          <a:p>
            <a:endParaRPr lang="fr-CH" dirty="0"/>
          </a:p>
          <a:p>
            <a:pPr lvl="1"/>
            <a:endParaRPr lang="fr-CH" dirty="0"/>
          </a:p>
          <a:p>
            <a:pPr lvl="1"/>
            <a:endParaRPr lang="fr-CH" dirty="0"/>
          </a:p>
          <a:p>
            <a:pPr lvl="1"/>
            <a:endParaRPr lang="fr-CH" dirty="0"/>
          </a:p>
          <a:p>
            <a:endParaRPr lang="fr-CH" dirty="0"/>
          </a:p>
          <a:p>
            <a:endParaRPr lang="fr-CH" dirty="0"/>
          </a:p>
          <a:p>
            <a:endParaRPr lang="fr-CH" dirty="0"/>
          </a:p>
          <a:p>
            <a:endParaRPr lang="en-US" dirty="0"/>
          </a:p>
          <a:p>
            <a:endParaRPr lang="en-US" dirty="0"/>
          </a:p>
          <a:p>
            <a:endParaRPr lang="fr-CH" dirty="0"/>
          </a:p>
          <a:p>
            <a:endParaRPr lang="fr-CH" dirty="0"/>
          </a:p>
          <a:p>
            <a:endParaRPr lang="fr-CH" dirty="0"/>
          </a:p>
          <a:p>
            <a:endParaRPr lang="fr-FR" dirty="0"/>
          </a:p>
          <a:p>
            <a:endParaRPr lang="fr-FR" dirty="0"/>
          </a:p>
          <a:p>
            <a:endParaRPr lang="fr-FR" dirty="0"/>
          </a:p>
          <a:p>
            <a:endParaRPr lang="fr-FR" dirty="0"/>
          </a:p>
        </p:txBody>
      </p:sp>
    </p:spTree>
    <p:extLst>
      <p:ext uri="{BB962C8B-B14F-4D97-AF65-F5344CB8AC3E}">
        <p14:creationId xmlns:p14="http://schemas.microsoft.com/office/powerpoint/2010/main" val="14273899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sz="3200" dirty="0"/>
              <a:t>Graphique psychométrique</a:t>
            </a:r>
          </a:p>
        </p:txBody>
      </p:sp>
      <p:pic>
        <p:nvPicPr>
          <p:cNvPr id="9" name="Image 8"/>
          <p:cNvPicPr/>
          <p:nvPr/>
        </p:nvPicPr>
        <p:blipFill>
          <a:blip r:embed="rId2">
            <a:extLst>
              <a:ext uri="{28A0092B-C50C-407E-A947-70E740481C1C}">
                <a14:useLocalDpi xmlns:a14="http://schemas.microsoft.com/office/drawing/2010/main"/>
              </a:ext>
            </a:extLst>
          </a:blip>
          <a:srcRect/>
          <a:stretch>
            <a:fillRect/>
          </a:stretch>
        </p:blipFill>
        <p:spPr bwMode="auto">
          <a:xfrm>
            <a:off x="1828272" y="1828009"/>
            <a:ext cx="8077728" cy="5410991"/>
          </a:xfrm>
          <a:prstGeom prst="rect">
            <a:avLst/>
          </a:prstGeom>
          <a:noFill/>
          <a:ln>
            <a:noFill/>
          </a:ln>
        </p:spPr>
      </p:pic>
      <p:sp>
        <p:nvSpPr>
          <p:cNvPr id="3" name="Rectangle 2"/>
          <p:cNvSpPr/>
          <p:nvPr/>
        </p:nvSpPr>
        <p:spPr>
          <a:xfrm>
            <a:off x="220437" y="1592035"/>
            <a:ext cx="3608614" cy="4801314"/>
          </a:xfrm>
          <a:prstGeom prst="rect">
            <a:avLst/>
          </a:prstGeom>
        </p:spPr>
        <p:txBody>
          <a:bodyPr wrap="square">
            <a:spAutoFit/>
          </a:bodyPr>
          <a:lstStyle/>
          <a:p>
            <a:endParaRPr lang="fr-CH" sz="1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r-CH" sz="1800" dirty="0">
                <a:latin typeface="Arial" panose="020B0604020202020204" pitchFamily="34" charset="0"/>
                <a:cs typeface="Arial" panose="020B0604020202020204" pitchFamily="34" charset="0"/>
              </a:rPr>
              <a:t>Le public est beaucoup plus enclin à prendre des risques, selon ses perceptions, qui se situent dans le quadrant inférieur gauche (connu et peu redouté). </a:t>
            </a:r>
          </a:p>
          <a:p>
            <a:endParaRPr lang="fr-CH" sz="1800" dirty="0">
              <a:latin typeface="Arial" panose="020B0604020202020204" pitchFamily="34" charset="0"/>
              <a:cs typeface="Arial" panose="020B0604020202020204" pitchFamily="34" charset="0"/>
            </a:endParaRPr>
          </a:p>
          <a:p>
            <a:endParaRPr lang="fr-CH" sz="1800" dirty="0">
              <a:latin typeface="Arial" panose="020B0604020202020204" pitchFamily="34" charset="0"/>
              <a:cs typeface="Arial" panose="020B0604020202020204" pitchFamily="34" charset="0"/>
            </a:endParaRPr>
          </a:p>
          <a:p>
            <a:endParaRPr lang="fr-CH" sz="1800" dirty="0">
              <a:latin typeface="Arial" panose="020B0604020202020204" pitchFamily="34" charset="0"/>
              <a:cs typeface="Arial" panose="020B0604020202020204" pitchFamily="34" charset="0"/>
            </a:endParaRPr>
          </a:p>
          <a:p>
            <a:endParaRPr lang="fr-CH" sz="1800" dirty="0">
              <a:latin typeface="Arial" panose="020B0604020202020204" pitchFamily="34" charset="0"/>
              <a:cs typeface="Arial" panose="020B0604020202020204" pitchFamily="34" charset="0"/>
            </a:endParaRPr>
          </a:p>
          <a:p>
            <a:endParaRPr lang="fr-CH" sz="1800" dirty="0">
              <a:latin typeface="Arial" panose="020B0604020202020204" pitchFamily="34" charset="0"/>
              <a:cs typeface="Arial" panose="020B0604020202020204" pitchFamily="34" charset="0"/>
            </a:endParaRPr>
          </a:p>
          <a:p>
            <a:endParaRPr lang="fr-CH" sz="1800" dirty="0">
              <a:latin typeface="Arial" panose="020B0604020202020204" pitchFamily="34" charset="0"/>
              <a:cs typeface="Arial" panose="020B0604020202020204" pitchFamily="34" charset="0"/>
            </a:endParaRPr>
          </a:p>
          <a:p>
            <a:endParaRPr lang="fr-CH" sz="1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r-CH" sz="1800" dirty="0">
                <a:latin typeface="Arial" panose="020B0604020202020204" pitchFamily="34" charset="0"/>
                <a:cs typeface="Arial" panose="020B0604020202020204" pitchFamily="34" charset="0"/>
              </a:rPr>
              <a:t>Les perceptions de risque d'un groupe d'experts donnent des résultats très différents.</a:t>
            </a:r>
          </a:p>
        </p:txBody>
      </p:sp>
      <p:sp>
        <p:nvSpPr>
          <p:cNvPr id="13" name="Rectangle 12"/>
          <p:cNvSpPr/>
          <p:nvPr/>
        </p:nvSpPr>
        <p:spPr>
          <a:xfrm>
            <a:off x="6302961" y="878342"/>
            <a:ext cx="3603039" cy="276999"/>
          </a:xfrm>
          <a:prstGeom prst="rect">
            <a:avLst/>
          </a:prstGeom>
          <a:solidFill>
            <a:schemeClr val="accent2"/>
          </a:solidFill>
        </p:spPr>
        <p:txBody>
          <a:bodyPr wrap="square">
            <a:spAutoFit/>
          </a:bodyPr>
          <a:lstStyle/>
          <a:p>
            <a:pPr marL="0" lvl="1"/>
            <a:r>
              <a:rPr lang="fr-CH" dirty="0">
                <a:solidFill>
                  <a:schemeClr val="bg1"/>
                </a:solidFill>
                <a:latin typeface="Arial Black" panose="020B0A04020102020204" pitchFamily="34" charset="0"/>
              </a:rPr>
              <a:t>Facteur: Niveau d’effroi, de crainte</a:t>
            </a:r>
          </a:p>
        </p:txBody>
      </p:sp>
      <p:sp>
        <p:nvSpPr>
          <p:cNvPr id="14" name="Rectangle 13"/>
          <p:cNvSpPr/>
          <p:nvPr/>
        </p:nvSpPr>
        <p:spPr>
          <a:xfrm>
            <a:off x="6302961" y="1155341"/>
            <a:ext cx="3603039" cy="276999"/>
          </a:xfrm>
          <a:prstGeom prst="rect">
            <a:avLst/>
          </a:prstGeom>
          <a:solidFill>
            <a:schemeClr val="accent2"/>
          </a:solidFill>
        </p:spPr>
        <p:txBody>
          <a:bodyPr wrap="square">
            <a:spAutoFit/>
          </a:bodyPr>
          <a:lstStyle/>
          <a:p>
            <a:pPr marL="0" lvl="1"/>
            <a:r>
              <a:rPr lang="fr-CH" dirty="0">
                <a:solidFill>
                  <a:schemeClr val="bg1"/>
                </a:solidFill>
                <a:latin typeface="Arial Black" panose="020B0A04020102020204" pitchFamily="34" charset="0"/>
              </a:rPr>
              <a:t>Facteur: Connu des personnes exposées</a:t>
            </a:r>
          </a:p>
        </p:txBody>
      </p:sp>
    </p:spTree>
    <p:extLst>
      <p:ext uri="{BB962C8B-B14F-4D97-AF65-F5344CB8AC3E}">
        <p14:creationId xmlns:p14="http://schemas.microsoft.com/office/powerpoint/2010/main" val="31775331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0435" y="1303158"/>
            <a:ext cx="9447439" cy="713694"/>
          </a:xfrm>
        </p:spPr>
        <p:txBody>
          <a:bodyPr/>
          <a:lstStyle/>
          <a:p>
            <a:r>
              <a:rPr lang="fr-CH" sz="3200" dirty="0"/>
              <a:t>Loi de proximité</a:t>
            </a:r>
          </a:p>
        </p:txBody>
      </p:sp>
      <p:pic>
        <p:nvPicPr>
          <p:cNvPr id="2050" name="Picture 2" descr="https://www.cairn.info/loadimg.php?FILE=ARCO_U/ARCO_DAUPH_2013_01/ARCO_DAUPH_2013_01_0131/fig-pg146.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244146" y="4636633"/>
            <a:ext cx="7677102" cy="2097995"/>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1937656" y="6754226"/>
            <a:ext cx="6172201" cy="369332"/>
          </a:xfrm>
          <a:prstGeom prst="rect">
            <a:avLst/>
          </a:prstGeom>
          <a:noFill/>
        </p:spPr>
        <p:txBody>
          <a:bodyPr wrap="square" rtlCol="0">
            <a:spAutoFit/>
          </a:bodyPr>
          <a:lstStyle/>
          <a:p>
            <a:r>
              <a:rPr lang="fr-CH" sz="900" dirty="0">
                <a:latin typeface="Arial" panose="020B0604020202020204" pitchFamily="34" charset="0"/>
                <a:cs typeface="Arial" panose="020B0604020202020204" pitchFamily="34" charset="0"/>
              </a:rPr>
              <a:t>André Dauphiné &amp; Damienne </a:t>
            </a:r>
            <a:r>
              <a:rPr lang="fr-CH" sz="900" dirty="0" err="1">
                <a:latin typeface="Arial" panose="020B0604020202020204" pitchFamily="34" charset="0"/>
                <a:cs typeface="Arial" panose="020B0604020202020204" pitchFamily="34" charset="0"/>
              </a:rPr>
              <a:t>Provitolo</a:t>
            </a:r>
            <a:r>
              <a:rPr lang="fr-CH" sz="900" dirty="0">
                <a:latin typeface="Arial" panose="020B0604020202020204" pitchFamily="34" charset="0"/>
                <a:cs typeface="Arial" panose="020B0604020202020204" pitchFamily="34" charset="0"/>
              </a:rPr>
              <a:t> (2013). Risques et catastrophes - Observer, spatialiser, comprendre, gérer, 416 p., Éditeur : Armand Colin</a:t>
            </a:r>
          </a:p>
        </p:txBody>
      </p:sp>
      <p:sp>
        <p:nvSpPr>
          <p:cNvPr id="7" name="Rectangle 6"/>
          <p:cNvSpPr/>
          <p:nvPr/>
        </p:nvSpPr>
        <p:spPr>
          <a:xfrm>
            <a:off x="6581437" y="878342"/>
            <a:ext cx="3324563" cy="276999"/>
          </a:xfrm>
          <a:prstGeom prst="rect">
            <a:avLst/>
          </a:prstGeom>
          <a:solidFill>
            <a:schemeClr val="accent2"/>
          </a:solidFill>
        </p:spPr>
        <p:txBody>
          <a:bodyPr wrap="square">
            <a:spAutoFit/>
          </a:bodyPr>
          <a:lstStyle/>
          <a:p>
            <a:pPr marL="0" lvl="1"/>
            <a:r>
              <a:rPr lang="fr-CH" dirty="0">
                <a:solidFill>
                  <a:schemeClr val="bg1"/>
                </a:solidFill>
                <a:latin typeface="Arial Black" panose="020B0A04020102020204" pitchFamily="34" charset="0"/>
              </a:rPr>
              <a:t>Facteur: Proximité (temps et espace)</a:t>
            </a:r>
          </a:p>
        </p:txBody>
      </p:sp>
      <p:sp>
        <p:nvSpPr>
          <p:cNvPr id="5" name="ZoneTexte 4">
            <a:extLst>
              <a:ext uri="{FF2B5EF4-FFF2-40B4-BE49-F238E27FC236}">
                <a16:creationId xmlns:a16="http://schemas.microsoft.com/office/drawing/2014/main" id="{1CD82ECA-99D3-8DCD-80F5-08E9C253BAE8}"/>
              </a:ext>
            </a:extLst>
          </p:cNvPr>
          <p:cNvSpPr txBox="1"/>
          <p:nvPr/>
        </p:nvSpPr>
        <p:spPr>
          <a:xfrm>
            <a:off x="220435" y="2016852"/>
            <a:ext cx="8781143" cy="2554545"/>
          </a:xfrm>
          <a:prstGeom prst="rect">
            <a:avLst/>
          </a:prstGeom>
          <a:noFill/>
        </p:spPr>
        <p:txBody>
          <a:bodyPr wrap="square">
            <a:spAutoFit/>
          </a:bodyPr>
          <a:lstStyle/>
          <a:p>
            <a:pPr marL="285750" indent="-285750">
              <a:buFont typeface="Arial" panose="020B0604020202020204" pitchFamily="34" charset="0"/>
              <a:buChar char="•"/>
            </a:pPr>
            <a:r>
              <a:rPr lang="de-CH" sz="2000" noProof="1">
                <a:latin typeface="Arial" panose="020B0604020202020204" pitchFamily="34" charset="0"/>
                <a:cs typeface="Arial" panose="020B0604020202020204" pitchFamily="34" charset="0"/>
              </a:rPr>
              <a:t>En journalisme, la </a:t>
            </a:r>
            <a:r>
              <a:rPr lang="de-CH" sz="2000" noProof="1">
                <a:solidFill>
                  <a:srgbClr val="FF0000"/>
                </a:solidFill>
                <a:latin typeface="Arial" panose="020B0604020202020204" pitchFamily="34" charset="0"/>
                <a:cs typeface="Arial" panose="020B0604020202020204" pitchFamily="34" charset="0"/>
              </a:rPr>
              <a:t>loi de proximité </a:t>
            </a:r>
            <a:r>
              <a:rPr lang="de-CH" sz="2000" noProof="1">
                <a:latin typeface="Arial" panose="020B0604020202020204" pitchFamily="34" charset="0"/>
                <a:cs typeface="Arial" panose="020B0604020202020204" pitchFamily="34" charset="0"/>
              </a:rPr>
              <a:t>est le principe suivant lequel les informations ont plus ou moins d'importance suivant leur proximité par rapport au lecteur. </a:t>
            </a:r>
          </a:p>
          <a:p>
            <a:pPr marL="285750" indent="-285750">
              <a:buFont typeface="Arial" panose="020B0604020202020204" pitchFamily="34" charset="0"/>
              <a:buChar char="•"/>
            </a:pPr>
            <a:r>
              <a:rPr lang="de-CH" sz="2000" noProof="1">
                <a:latin typeface="Arial" panose="020B0604020202020204" pitchFamily="34" charset="0"/>
                <a:cs typeface="Arial" panose="020B0604020202020204" pitchFamily="34" charset="0"/>
              </a:rPr>
              <a:t>Cette proximité est généralement décomposée en quatre axes : </a:t>
            </a:r>
            <a:r>
              <a:rPr lang="de-CH" sz="2000" noProof="1">
                <a:solidFill>
                  <a:srgbClr val="FF0000"/>
                </a:solidFill>
                <a:latin typeface="Arial" panose="020B0604020202020204" pitchFamily="34" charset="0"/>
                <a:cs typeface="Arial" panose="020B0604020202020204" pitchFamily="34" charset="0"/>
              </a:rPr>
              <a:t>géographique</a:t>
            </a:r>
            <a:r>
              <a:rPr lang="de-CH" sz="2000" noProof="1">
                <a:latin typeface="Arial" panose="020B0604020202020204" pitchFamily="34" charset="0"/>
                <a:cs typeface="Arial" panose="020B0604020202020204" pitchFamily="34" charset="0"/>
              </a:rPr>
              <a:t>, </a:t>
            </a:r>
            <a:r>
              <a:rPr lang="de-CH" sz="2000" noProof="1">
                <a:solidFill>
                  <a:srgbClr val="FF0000"/>
                </a:solidFill>
                <a:latin typeface="Arial" panose="020B0604020202020204" pitchFamily="34" charset="0"/>
                <a:cs typeface="Arial" panose="020B0604020202020204" pitchFamily="34" charset="0"/>
              </a:rPr>
              <a:t>temporel</a:t>
            </a:r>
            <a:r>
              <a:rPr lang="de-CH" sz="2000" noProof="1">
                <a:latin typeface="Arial" panose="020B0604020202020204" pitchFamily="34" charset="0"/>
                <a:cs typeface="Arial" panose="020B0604020202020204" pitchFamily="34" charset="0"/>
              </a:rPr>
              <a:t>, </a:t>
            </a:r>
            <a:r>
              <a:rPr lang="de-CH" sz="2000" noProof="1">
                <a:solidFill>
                  <a:srgbClr val="FF0000"/>
                </a:solidFill>
                <a:latin typeface="Arial" panose="020B0604020202020204" pitchFamily="34" charset="0"/>
                <a:cs typeface="Arial" panose="020B0604020202020204" pitchFamily="34" charset="0"/>
              </a:rPr>
              <a:t>affectif</a:t>
            </a:r>
            <a:r>
              <a:rPr lang="de-CH" sz="2000" noProof="1">
                <a:latin typeface="Arial" panose="020B0604020202020204" pitchFamily="34" charset="0"/>
                <a:cs typeface="Arial" panose="020B0604020202020204" pitchFamily="34" charset="0"/>
              </a:rPr>
              <a:t> et </a:t>
            </a:r>
            <a:r>
              <a:rPr lang="de-CH" sz="2000" noProof="1">
                <a:solidFill>
                  <a:srgbClr val="FF0000"/>
                </a:solidFill>
                <a:latin typeface="Arial" panose="020B0604020202020204" pitchFamily="34" charset="0"/>
                <a:cs typeface="Arial" panose="020B0604020202020204" pitchFamily="34" charset="0"/>
              </a:rPr>
              <a:t>sociétal/socio-professionnel</a:t>
            </a:r>
            <a:r>
              <a:rPr lang="de-CH" sz="2000" noProof="1">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de-CH" sz="2000" noProof="1">
                <a:latin typeface="Arial" panose="020B0604020202020204" pitchFamily="34" charset="0"/>
                <a:cs typeface="Arial" panose="020B0604020202020204" pitchFamily="34" charset="0"/>
              </a:rPr>
              <a:t>Pour ce qui est de la proximité géographique, on parle également de </a:t>
            </a:r>
            <a:r>
              <a:rPr lang="de-CH" sz="2000" noProof="1">
                <a:solidFill>
                  <a:srgbClr val="FF0000"/>
                </a:solidFill>
                <a:latin typeface="Arial" panose="020B0604020202020204" pitchFamily="34" charset="0"/>
                <a:cs typeface="Arial" panose="020B0604020202020204" pitchFamily="34" charset="0"/>
              </a:rPr>
              <a:t>mort kilométrique</a:t>
            </a:r>
            <a:r>
              <a:rPr lang="de-CH" sz="2000" noProof="1">
                <a:latin typeface="Arial" panose="020B0604020202020204" pitchFamily="34" charset="0"/>
                <a:cs typeface="Arial" panose="020B0604020202020204" pitchFamily="34" charset="0"/>
              </a:rPr>
              <a:t>, notamment dans le domaine des faits divers ou </a:t>
            </a:r>
            <a:r>
              <a:rPr lang="de-CH" sz="2000" noProof="1">
                <a:solidFill>
                  <a:srgbClr val="FF0000"/>
                </a:solidFill>
                <a:latin typeface="Arial" panose="020B0604020202020204" pitchFamily="34" charset="0"/>
                <a:cs typeface="Arial" panose="020B0604020202020204" pitchFamily="34" charset="0"/>
              </a:rPr>
              <a:t>hiérarchie de la mort</a:t>
            </a:r>
            <a:r>
              <a:rPr lang="de-CH" sz="2000" noProof="1">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6803531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20436" y="5587933"/>
            <a:ext cx="9344478" cy="1335314"/>
          </a:xfrm>
        </p:spPr>
        <p:txBody>
          <a:bodyPr/>
          <a:lstStyle/>
          <a:p>
            <a:pPr marL="0" indent="0">
              <a:buNone/>
            </a:pPr>
            <a:r>
              <a:rPr lang="fr-CH" sz="1800" b="0" dirty="0"/>
              <a:t>Des </a:t>
            </a:r>
            <a:r>
              <a:rPr lang="fr-CH" sz="1800" b="0" dirty="0">
                <a:solidFill>
                  <a:srgbClr val="FF0000"/>
                </a:solidFill>
              </a:rPr>
              <a:t>risques familiers</a:t>
            </a:r>
            <a:r>
              <a:rPr lang="fr-CH" sz="1800" b="0" dirty="0"/>
              <a:t>, courus de nombreuses fois, comme conduire une voiture sur une route de montagne, ou parcourir un volcan assoupi, peuvent être </a:t>
            </a:r>
            <a:r>
              <a:rPr lang="fr-CH" sz="1800" b="0" dirty="0">
                <a:solidFill>
                  <a:srgbClr val="FF0000"/>
                </a:solidFill>
              </a:rPr>
              <a:t>considérés comme négligeables</a:t>
            </a:r>
            <a:r>
              <a:rPr lang="fr-CH" sz="1800" b="0" dirty="0"/>
              <a:t>, et leur perception reste faible. Des risques inévitables peuvent être totalement rejetés et pratiquement ignorés (voir aussi «coping»).</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103086" y="2010583"/>
            <a:ext cx="7739063" cy="35540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6946920" y="871150"/>
            <a:ext cx="2959080" cy="276999"/>
          </a:xfrm>
          <a:prstGeom prst="rect">
            <a:avLst/>
          </a:prstGeom>
          <a:solidFill>
            <a:schemeClr val="accent2"/>
          </a:solidFill>
        </p:spPr>
        <p:txBody>
          <a:bodyPr wrap="square">
            <a:spAutoFit/>
          </a:bodyPr>
          <a:lstStyle/>
          <a:p>
            <a:pPr marL="0" lvl="1"/>
            <a:r>
              <a:rPr lang="fr-CH" dirty="0">
                <a:solidFill>
                  <a:schemeClr val="bg1"/>
                </a:solidFill>
                <a:latin typeface="Arial Black" panose="020B0A04020102020204" pitchFamily="34" charset="0"/>
              </a:rPr>
              <a:t>Facteur: Volontaire / Involontaire</a:t>
            </a:r>
          </a:p>
        </p:txBody>
      </p:sp>
      <p:sp>
        <p:nvSpPr>
          <p:cNvPr id="9" name="Titre 1"/>
          <p:cNvSpPr>
            <a:spLocks noGrp="1"/>
          </p:cNvSpPr>
          <p:nvPr>
            <p:ph type="title"/>
          </p:nvPr>
        </p:nvSpPr>
        <p:spPr>
          <a:xfrm>
            <a:off x="234610" y="1222519"/>
            <a:ext cx="9476014" cy="713694"/>
          </a:xfrm>
        </p:spPr>
        <p:txBody>
          <a:bodyPr/>
          <a:lstStyle/>
          <a:p>
            <a:r>
              <a:rPr lang="fr-CH" sz="3200" dirty="0"/>
              <a:t>Les risques volontaires sont mieux acceptés</a:t>
            </a:r>
          </a:p>
        </p:txBody>
      </p:sp>
    </p:spTree>
    <p:extLst>
      <p:ext uri="{BB962C8B-B14F-4D97-AF65-F5344CB8AC3E}">
        <p14:creationId xmlns:p14="http://schemas.microsoft.com/office/powerpoint/2010/main" val="36036248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Rectangle 6"/>
          <p:cNvSpPr>
            <a:spLocks noChangeArrowheads="1"/>
          </p:cNvSpPr>
          <p:nvPr/>
        </p:nvSpPr>
        <p:spPr bwMode="auto">
          <a:xfrm>
            <a:off x="619287" y="903998"/>
            <a:ext cx="8808797" cy="5970865"/>
          </a:xfrm>
          <a:prstGeom prst="rect">
            <a:avLst/>
          </a:prstGeom>
          <a:noFill/>
          <a:ln w="9525">
            <a:noFill/>
            <a:miter lim="800000"/>
            <a:headEnd/>
            <a:tailEnd/>
          </a:ln>
        </p:spPr>
        <p:txBody>
          <a:bodyPr wrap="square">
            <a:spAutoFit/>
          </a:bodyPr>
          <a:lstStyle/>
          <a:p>
            <a:endParaRPr lang="fr-CH" sz="1000" b="1" dirty="0">
              <a:latin typeface="Arial" panose="020B0604020202020204" pitchFamily="34" charset="0"/>
              <a:cs typeface="Arial" panose="020B0604020202020204" pitchFamily="34" charset="0"/>
            </a:endParaRPr>
          </a:p>
          <a:p>
            <a:r>
              <a:rPr lang="fr-CH" sz="2400" b="1" dirty="0">
                <a:latin typeface="Arial" panose="020B0604020202020204" pitchFamily="34" charset="0"/>
                <a:cs typeface="Arial" panose="020B0604020202020204" pitchFamily="34" charset="0"/>
              </a:rPr>
              <a:t>Risque volontaire</a:t>
            </a:r>
          </a:p>
          <a:p>
            <a:r>
              <a:rPr lang="fr-CH" sz="1600" dirty="0">
                <a:latin typeface="Arial" panose="020B0604020202020204" pitchFamily="34" charset="0"/>
                <a:cs typeface="Arial" panose="020B0604020202020204" pitchFamily="34" charset="0"/>
              </a:rPr>
              <a:t>Risque que prend volontairement un individu ou une collectivité dans l'objectif d'obtenir un certain bénéfice.</a:t>
            </a:r>
          </a:p>
          <a:p>
            <a:endParaRPr lang="fr-CH" sz="1600" dirty="0">
              <a:latin typeface="Arial" panose="020B0604020202020204" pitchFamily="34" charset="0"/>
              <a:cs typeface="Arial" panose="020B0604020202020204" pitchFamily="34" charset="0"/>
            </a:endParaRPr>
          </a:p>
          <a:p>
            <a:r>
              <a:rPr lang="fr-CH" sz="2400" b="1" dirty="0">
                <a:latin typeface="Arial" panose="020B0604020202020204" pitchFamily="34" charset="0"/>
                <a:cs typeface="Arial" panose="020B0604020202020204" pitchFamily="34" charset="0"/>
              </a:rPr>
              <a:t>Risque involontaire</a:t>
            </a:r>
          </a:p>
          <a:p>
            <a:r>
              <a:rPr lang="fr-CH" sz="1600" dirty="0">
                <a:latin typeface="Arial" panose="020B0604020202020204" pitchFamily="34" charset="0"/>
                <a:cs typeface="Arial" panose="020B0604020202020204" pitchFamily="34" charset="0"/>
              </a:rPr>
              <a:t>Risque imposé à la population par la société et qui n'est pas choisi librement par la population soumise au risque.</a:t>
            </a:r>
          </a:p>
          <a:p>
            <a:endParaRPr lang="fr-CH" sz="1600" dirty="0">
              <a:latin typeface="Arial" panose="020B0604020202020204" pitchFamily="34" charset="0"/>
              <a:cs typeface="Arial" panose="020B0604020202020204" pitchFamily="34" charset="0"/>
            </a:endParaRPr>
          </a:p>
          <a:p>
            <a:r>
              <a:rPr lang="fr-CH" sz="2400" b="1" dirty="0">
                <a:latin typeface="Arial" panose="020B0604020202020204" pitchFamily="34" charset="0"/>
                <a:cs typeface="Arial" panose="020B0604020202020204" pitchFamily="34" charset="0"/>
              </a:rPr>
              <a:t>Catégories d'activités </a:t>
            </a:r>
            <a:r>
              <a:rPr lang="fr-CH" sz="1600" dirty="0">
                <a:latin typeface="Arial" panose="020B0604020202020204" pitchFamily="34" charset="0"/>
                <a:cs typeface="Arial" panose="020B0604020202020204" pitchFamily="34" charset="0"/>
              </a:rPr>
              <a:t>[Seiler, 2001] (par ordre inverse d’acceptation)</a:t>
            </a:r>
          </a:p>
          <a:p>
            <a:endParaRPr lang="fr-CH" sz="1600" dirty="0">
              <a:latin typeface="Arial" panose="020B0604020202020204" pitchFamily="34" charset="0"/>
              <a:cs typeface="Arial" panose="020B0604020202020204" pitchFamily="34" charset="0"/>
            </a:endParaRPr>
          </a:p>
          <a:p>
            <a:pPr marL="742950" lvl="1" indent="-285750">
              <a:buFont typeface="Wingdings" panose="05000000000000000000" pitchFamily="2" charset="2"/>
              <a:buChar char="§"/>
            </a:pPr>
            <a:r>
              <a:rPr lang="fr-CH" sz="1600" dirty="0">
                <a:latin typeface="Arial" panose="020B0604020202020204" pitchFamily="34" charset="0"/>
                <a:cs typeface="Arial" panose="020B0604020202020204" pitchFamily="34" charset="0"/>
              </a:rPr>
              <a:t>Catégorie 1 : activités permettant de satisfaire des désirs individuels, par exemple les sports dangereux,</a:t>
            </a:r>
          </a:p>
          <a:p>
            <a:pPr marL="285750" indent="-285750">
              <a:buFont typeface="Wingdings" panose="05000000000000000000" pitchFamily="2" charset="2"/>
              <a:buChar char="§"/>
            </a:pPr>
            <a:endParaRPr lang="fr-CH" sz="1600" dirty="0">
              <a:latin typeface="Arial" panose="020B0604020202020204" pitchFamily="34" charset="0"/>
              <a:cs typeface="Arial" panose="020B0604020202020204" pitchFamily="34" charset="0"/>
            </a:endParaRPr>
          </a:p>
          <a:p>
            <a:pPr marL="742950" lvl="1" indent="-285750">
              <a:buFont typeface="Wingdings" panose="05000000000000000000" pitchFamily="2" charset="2"/>
              <a:buChar char="§"/>
            </a:pPr>
            <a:r>
              <a:rPr lang="fr-CH" sz="1600" dirty="0">
                <a:latin typeface="Arial" panose="020B0604020202020204" pitchFamily="34" charset="0"/>
                <a:cs typeface="Arial" panose="020B0604020202020204" pitchFamily="34" charset="0"/>
              </a:rPr>
              <a:t>Catégorie 2 : activités à haut degré de liberté individuelle et à bénéfice individuel direct, par exemple la conduite automobile,</a:t>
            </a:r>
          </a:p>
          <a:p>
            <a:pPr marL="285750" indent="-285750">
              <a:buFont typeface="Wingdings" panose="05000000000000000000" pitchFamily="2" charset="2"/>
              <a:buChar char="§"/>
            </a:pPr>
            <a:endParaRPr lang="fr-CH" sz="1600" dirty="0">
              <a:latin typeface="Arial" panose="020B0604020202020204" pitchFamily="34" charset="0"/>
              <a:cs typeface="Arial" panose="020B0604020202020204" pitchFamily="34" charset="0"/>
            </a:endParaRPr>
          </a:p>
          <a:p>
            <a:pPr marL="742950" lvl="1" indent="-285750">
              <a:buFont typeface="Wingdings" panose="05000000000000000000" pitchFamily="2" charset="2"/>
              <a:buChar char="§"/>
            </a:pPr>
            <a:r>
              <a:rPr lang="fr-CH" sz="1600" dirty="0">
                <a:latin typeface="Arial" panose="020B0604020202020204" pitchFamily="34" charset="0"/>
                <a:cs typeface="Arial" panose="020B0604020202020204" pitchFamily="34" charset="0"/>
              </a:rPr>
              <a:t>Catégorie 3 : activités à faible degré de liberté individuelle et à bénéfice individuel, par exemple les activités professionnelles,</a:t>
            </a:r>
          </a:p>
          <a:p>
            <a:pPr marL="285750" indent="-285750">
              <a:buFont typeface="Wingdings" panose="05000000000000000000" pitchFamily="2" charset="2"/>
              <a:buChar char="§"/>
            </a:pPr>
            <a:endParaRPr lang="fr-CH" sz="1600" dirty="0">
              <a:latin typeface="Arial" panose="020B0604020202020204" pitchFamily="34" charset="0"/>
              <a:cs typeface="Arial" panose="020B0604020202020204" pitchFamily="34" charset="0"/>
            </a:endParaRPr>
          </a:p>
          <a:p>
            <a:pPr marL="742950" lvl="1" indent="-285750">
              <a:buFont typeface="Wingdings" panose="05000000000000000000" pitchFamily="2" charset="2"/>
              <a:buChar char="§"/>
            </a:pPr>
            <a:r>
              <a:rPr lang="fr-CH" sz="1600" dirty="0">
                <a:latin typeface="Arial" panose="020B0604020202020204" pitchFamily="34" charset="0"/>
                <a:cs typeface="Arial" panose="020B0604020202020204" pitchFamily="34" charset="0"/>
              </a:rPr>
              <a:t>Catégorie 4 : exposition subie au risque, sans bénéfice direct, par exemple liée à la proximité d'une installation dangereuse ou à l'occupation d'un local.</a:t>
            </a:r>
            <a:endParaRPr lang="fr-CH" dirty="0"/>
          </a:p>
          <a:p>
            <a:endParaRPr lang="fr-CH" b="1" dirty="0">
              <a:latin typeface="Arial" panose="020B0604020202020204" pitchFamily="34" charset="0"/>
              <a:cs typeface="Arial" panose="020B0604020202020204" pitchFamily="34" charset="0"/>
            </a:endParaRPr>
          </a:p>
        </p:txBody>
      </p:sp>
      <p:sp>
        <p:nvSpPr>
          <p:cNvPr id="2" name="Flèche vers le haut 1"/>
          <p:cNvSpPr/>
          <p:nvPr/>
        </p:nvSpPr>
        <p:spPr bwMode="auto">
          <a:xfrm>
            <a:off x="605385" y="3889430"/>
            <a:ext cx="514350" cy="2647950"/>
          </a:xfrm>
          <a:prstGeom prst="upArrow">
            <a:avLst/>
          </a:prstGeom>
          <a:gradFill flip="none" rotWithShape="1">
            <a:gsLst>
              <a:gs pos="19000">
                <a:schemeClr val="accent2">
                  <a:lumMod val="5000"/>
                  <a:lumOff val="95000"/>
                </a:schemeClr>
              </a:gs>
              <a:gs pos="82000">
                <a:srgbClr val="FF0000"/>
              </a:gs>
              <a:gs pos="100000">
                <a:schemeClr val="accent2">
                  <a:lumMod val="45000"/>
                  <a:lumOff val="55000"/>
                </a:schemeClr>
              </a:gs>
              <a:gs pos="100000">
                <a:schemeClr val="accent2">
                  <a:lumMod val="30000"/>
                  <a:lumOff val="70000"/>
                </a:schemeClr>
              </a:gs>
            </a:gsLst>
            <a:lin ang="5400000" scaled="1"/>
            <a:tileRect/>
          </a:gra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1200" b="0" i="0" u="none" strike="noStrike" cap="none" normalizeH="0" baseline="0">
              <a:ln>
                <a:noFill/>
              </a:ln>
              <a:solidFill>
                <a:schemeClr val="tx1"/>
              </a:solidFill>
              <a:effectLst/>
              <a:latin typeface="Times New Roman" pitchFamily="18" charset="0"/>
            </a:endParaRPr>
          </a:p>
        </p:txBody>
      </p:sp>
      <p:sp>
        <p:nvSpPr>
          <p:cNvPr id="3" name="ZoneTexte 2"/>
          <p:cNvSpPr txBox="1"/>
          <p:nvPr/>
        </p:nvSpPr>
        <p:spPr>
          <a:xfrm rot="16200000">
            <a:off x="-89939" y="5143503"/>
            <a:ext cx="1905000" cy="276999"/>
          </a:xfrm>
          <a:prstGeom prst="rect">
            <a:avLst/>
          </a:prstGeom>
          <a:noFill/>
        </p:spPr>
        <p:txBody>
          <a:bodyPr wrap="square" rtlCol="0">
            <a:spAutoFit/>
          </a:bodyPr>
          <a:lstStyle/>
          <a:p>
            <a:pPr algn="ctr"/>
            <a:r>
              <a:rPr lang="fr-CH" dirty="0">
                <a:latin typeface="Arial Black" panose="020B0A04020102020204" pitchFamily="34" charset="0"/>
                <a:cs typeface="Arial" panose="020B0604020202020204" pitchFamily="34" charset="0"/>
              </a:rPr>
              <a:t>Acceptation</a:t>
            </a:r>
          </a:p>
        </p:txBody>
      </p:sp>
      <p:sp>
        <p:nvSpPr>
          <p:cNvPr id="5" name="Rectangle 4"/>
          <p:cNvSpPr/>
          <p:nvPr/>
        </p:nvSpPr>
        <p:spPr>
          <a:xfrm>
            <a:off x="6946920" y="871150"/>
            <a:ext cx="2959080" cy="276999"/>
          </a:xfrm>
          <a:prstGeom prst="rect">
            <a:avLst/>
          </a:prstGeom>
          <a:solidFill>
            <a:schemeClr val="accent2"/>
          </a:solidFill>
        </p:spPr>
        <p:txBody>
          <a:bodyPr wrap="square">
            <a:spAutoFit/>
          </a:bodyPr>
          <a:lstStyle/>
          <a:p>
            <a:pPr marL="0" lvl="1"/>
            <a:r>
              <a:rPr lang="fr-CH" dirty="0">
                <a:solidFill>
                  <a:schemeClr val="bg1"/>
                </a:solidFill>
                <a:latin typeface="Arial Black" panose="020B0A04020102020204" pitchFamily="34" charset="0"/>
              </a:rPr>
              <a:t>Facteur: Volontaire / Involontaire</a:t>
            </a:r>
          </a:p>
        </p:txBody>
      </p:sp>
    </p:spTree>
    <p:extLst>
      <p:ext uri="{BB962C8B-B14F-4D97-AF65-F5344CB8AC3E}">
        <p14:creationId xmlns:p14="http://schemas.microsoft.com/office/powerpoint/2010/main" val="726668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50081" y="1973263"/>
            <a:ext cx="7115175" cy="5153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re 1"/>
          <p:cNvSpPr>
            <a:spLocks noGrp="1"/>
          </p:cNvSpPr>
          <p:nvPr>
            <p:ph type="title"/>
          </p:nvPr>
        </p:nvSpPr>
        <p:spPr>
          <a:xfrm>
            <a:off x="210911" y="1148149"/>
            <a:ext cx="9547678" cy="713694"/>
          </a:xfrm>
        </p:spPr>
        <p:txBody>
          <a:bodyPr/>
          <a:lstStyle/>
          <a:p>
            <a:r>
              <a:rPr lang="fr-CH" sz="3200" dirty="0"/>
              <a:t>L’acceptation du risque dépend du bénéfice escompté</a:t>
            </a:r>
          </a:p>
        </p:txBody>
      </p:sp>
      <p:sp>
        <p:nvSpPr>
          <p:cNvPr id="4" name="Rectangle 3"/>
          <p:cNvSpPr/>
          <p:nvPr/>
        </p:nvSpPr>
        <p:spPr>
          <a:xfrm>
            <a:off x="6946920" y="871150"/>
            <a:ext cx="2959080" cy="276999"/>
          </a:xfrm>
          <a:prstGeom prst="rect">
            <a:avLst/>
          </a:prstGeom>
          <a:solidFill>
            <a:schemeClr val="accent2"/>
          </a:solidFill>
        </p:spPr>
        <p:txBody>
          <a:bodyPr wrap="square">
            <a:spAutoFit/>
          </a:bodyPr>
          <a:lstStyle/>
          <a:p>
            <a:pPr marL="0" lvl="1"/>
            <a:r>
              <a:rPr lang="fr-CH" dirty="0">
                <a:solidFill>
                  <a:schemeClr val="bg1"/>
                </a:solidFill>
                <a:latin typeface="Arial Black" panose="020B0A04020102020204" pitchFamily="34" charset="0"/>
              </a:rPr>
              <a:t>Facteur: Bénéfice escompté</a:t>
            </a:r>
          </a:p>
        </p:txBody>
      </p:sp>
    </p:spTree>
    <p:extLst>
      <p:ext uri="{BB962C8B-B14F-4D97-AF65-F5344CB8AC3E}">
        <p14:creationId xmlns:p14="http://schemas.microsoft.com/office/powerpoint/2010/main" val="42325953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7373" y="1148149"/>
            <a:ext cx="9409339" cy="713694"/>
          </a:xfrm>
        </p:spPr>
        <p:txBody>
          <a:bodyPr/>
          <a:lstStyle/>
          <a:p>
            <a:r>
              <a:rPr lang="fr-CH" sz="3200" dirty="0"/>
              <a:t>Exemple d’aversion versus bénéfice</a:t>
            </a:r>
          </a:p>
        </p:txBody>
      </p:sp>
      <p:pic>
        <p:nvPicPr>
          <p:cNvPr id="4" name="Image 3"/>
          <p:cNvPicPr>
            <a:picLocks noChangeAspect="1"/>
          </p:cNvPicPr>
          <p:nvPr/>
        </p:nvPicPr>
        <p:blipFill>
          <a:blip r:embed="rId2"/>
          <a:stretch>
            <a:fillRect/>
          </a:stretch>
        </p:blipFill>
        <p:spPr>
          <a:xfrm>
            <a:off x="1200150" y="1700213"/>
            <a:ext cx="7443787" cy="5359198"/>
          </a:xfrm>
          <a:prstGeom prst="rect">
            <a:avLst/>
          </a:prstGeom>
        </p:spPr>
      </p:pic>
      <p:sp>
        <p:nvSpPr>
          <p:cNvPr id="5" name="Rectangle 4"/>
          <p:cNvSpPr/>
          <p:nvPr/>
        </p:nvSpPr>
        <p:spPr>
          <a:xfrm>
            <a:off x="6946920" y="871150"/>
            <a:ext cx="2959080" cy="276999"/>
          </a:xfrm>
          <a:prstGeom prst="rect">
            <a:avLst/>
          </a:prstGeom>
          <a:solidFill>
            <a:schemeClr val="accent2"/>
          </a:solidFill>
        </p:spPr>
        <p:txBody>
          <a:bodyPr wrap="square">
            <a:spAutoFit/>
          </a:bodyPr>
          <a:lstStyle/>
          <a:p>
            <a:pPr marL="0" lvl="1"/>
            <a:r>
              <a:rPr lang="fr-CH" dirty="0">
                <a:solidFill>
                  <a:schemeClr val="bg1"/>
                </a:solidFill>
                <a:latin typeface="Arial Black" panose="020B0A04020102020204" pitchFamily="34" charset="0"/>
              </a:rPr>
              <a:t>Facteur: Bénéfice escompté</a:t>
            </a:r>
          </a:p>
        </p:txBody>
      </p:sp>
    </p:spTree>
    <p:extLst>
      <p:ext uri="{BB962C8B-B14F-4D97-AF65-F5344CB8AC3E}">
        <p14:creationId xmlns:p14="http://schemas.microsoft.com/office/powerpoint/2010/main" val="11388094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sz="3600" dirty="0"/>
              <a:t>Stratégie de «Coping»</a:t>
            </a:r>
          </a:p>
        </p:txBody>
      </p:sp>
      <p:sp>
        <p:nvSpPr>
          <p:cNvPr id="3" name="Espace réservé du contenu 2"/>
          <p:cNvSpPr>
            <a:spLocks noGrp="1"/>
          </p:cNvSpPr>
          <p:nvPr>
            <p:ph idx="1"/>
          </p:nvPr>
        </p:nvSpPr>
        <p:spPr>
          <a:xfrm>
            <a:off x="220436" y="1717225"/>
            <a:ext cx="8915400" cy="5162546"/>
          </a:xfrm>
        </p:spPr>
        <p:txBody>
          <a:bodyPr/>
          <a:lstStyle/>
          <a:p>
            <a:pPr marL="0" indent="0">
              <a:buNone/>
            </a:pPr>
            <a:r>
              <a:rPr lang="fr-CH" sz="1800" b="0" dirty="0"/>
              <a:t>Le </a:t>
            </a:r>
            <a:r>
              <a:rPr lang="fr-CH" sz="1800" b="0" i="1" dirty="0"/>
              <a:t>coping</a:t>
            </a:r>
            <a:r>
              <a:rPr lang="fr-CH" sz="1800" b="0" dirty="0"/>
              <a:t> (ou stratégie d'ajustement) désigne </a:t>
            </a:r>
            <a:r>
              <a:rPr lang="fr-CH" sz="1800" b="0" dirty="0">
                <a:solidFill>
                  <a:srgbClr val="7979FF"/>
                </a:solidFill>
              </a:rPr>
              <a:t>l'ensemble des processus qu'un individu interpose entre lui et l'événement perçu comme menaçant, pour maîtriser, tolérer ou diminuer l'impact de celui-ci sur son bien-être physique et psychologique.</a:t>
            </a:r>
          </a:p>
          <a:p>
            <a:r>
              <a:rPr lang="fr-CH" sz="1800" b="0" dirty="0"/>
              <a:t>Une information anxiogène reçue par le sujet (par exemple un fumeur exposé à la propagande antitabac) sera activement traitée par celui-ci : </a:t>
            </a:r>
            <a:r>
              <a:rPr lang="fr-CH" sz="1800" b="0" dirty="0">
                <a:solidFill>
                  <a:srgbClr val="FF0000"/>
                </a:solidFill>
              </a:rPr>
              <a:t>déni, négligence, incrédulité, déformation </a:t>
            </a:r>
          </a:p>
          <a:p>
            <a:r>
              <a:rPr lang="fr-CH" sz="1800" b="0" dirty="0"/>
              <a:t>L’ </a:t>
            </a:r>
            <a:r>
              <a:rPr lang="fr-CH" sz="1800" b="0" dirty="0">
                <a:solidFill>
                  <a:srgbClr val="FF0000"/>
                </a:solidFill>
              </a:rPr>
              <a:t>optimisme comparatif </a:t>
            </a:r>
            <a:r>
              <a:rPr lang="fr-CH" sz="1800" b="0" dirty="0"/>
              <a:t>: les événements négatifs (cancer, divorce, accidents graves …) arrivent plus probablement aux autres qu'à soi-même; et inversement pour les événements positifs. </a:t>
            </a:r>
          </a:p>
          <a:p>
            <a:r>
              <a:rPr lang="fr-CH" sz="1800" b="0" dirty="0"/>
              <a:t>Un risque abstrait est beaucoup plus facilement toléré qu’un risque personnalisé "Cela ne m’arrivera jamais" </a:t>
            </a:r>
          </a:p>
          <a:p>
            <a:pPr marL="0" indent="0">
              <a:buNone/>
            </a:pPr>
            <a:endParaRPr lang="fr-CH" sz="1800" b="0" dirty="0"/>
          </a:p>
          <a:p>
            <a:pPr marL="0" indent="0">
              <a:buNone/>
            </a:pPr>
            <a:r>
              <a:rPr lang="fr-CH" sz="1800" b="0" dirty="0"/>
              <a:t>Les conséquences:</a:t>
            </a:r>
          </a:p>
          <a:p>
            <a:r>
              <a:rPr lang="fr-CH" sz="1800" b="0" dirty="0"/>
              <a:t>représentation auto-complaisante de la réalité </a:t>
            </a:r>
          </a:p>
          <a:p>
            <a:r>
              <a:rPr lang="fr-CH" sz="1800" b="0" dirty="0">
                <a:solidFill>
                  <a:srgbClr val="FF0000"/>
                </a:solidFill>
              </a:rPr>
              <a:t>inefficacité des mesures de prévention </a:t>
            </a:r>
            <a:endParaRPr lang="fr-CH" sz="1800" dirty="0">
              <a:solidFill>
                <a:srgbClr val="FF0000"/>
              </a:solidFill>
            </a:endParaRPr>
          </a:p>
        </p:txBody>
      </p:sp>
      <p:pic>
        <p:nvPicPr>
          <p:cNvPr id="6146" name="Picture 2" descr="Résultat de recherche d'images pour &quot;cigarette pollution&quot;"/>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581437" y="4970462"/>
            <a:ext cx="2809818" cy="190930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581437" y="878342"/>
            <a:ext cx="3324563" cy="276999"/>
          </a:xfrm>
          <a:prstGeom prst="rect">
            <a:avLst/>
          </a:prstGeom>
          <a:solidFill>
            <a:schemeClr val="accent2"/>
          </a:solidFill>
        </p:spPr>
        <p:txBody>
          <a:bodyPr wrap="square">
            <a:spAutoFit/>
          </a:bodyPr>
          <a:lstStyle/>
          <a:p>
            <a:pPr marL="0" lvl="1"/>
            <a:r>
              <a:rPr lang="fr-CH" dirty="0">
                <a:solidFill>
                  <a:schemeClr val="bg1"/>
                </a:solidFill>
                <a:latin typeface="Arial Black" panose="020B0A04020102020204" pitchFamily="34" charset="0"/>
              </a:rPr>
              <a:t>Facteur: Coping</a:t>
            </a:r>
          </a:p>
        </p:txBody>
      </p:sp>
    </p:spTree>
    <p:extLst>
      <p:ext uri="{BB962C8B-B14F-4D97-AF65-F5344CB8AC3E}">
        <p14:creationId xmlns:p14="http://schemas.microsoft.com/office/powerpoint/2010/main" val="1061397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0436" y="1117831"/>
            <a:ext cx="9685564" cy="713694"/>
          </a:xfrm>
        </p:spPr>
        <p:txBody>
          <a:bodyPr/>
          <a:lstStyle/>
          <a:p>
            <a:r>
              <a:rPr lang="fr-CH" sz="3200" dirty="0"/>
              <a:t>Incidence &amp; risque individuel: un hiatus</a:t>
            </a:r>
          </a:p>
        </p:txBody>
      </p:sp>
      <p:sp>
        <p:nvSpPr>
          <p:cNvPr id="3" name="Espace réservé du contenu 2"/>
          <p:cNvSpPr>
            <a:spLocks noGrp="1"/>
          </p:cNvSpPr>
          <p:nvPr>
            <p:ph idx="1"/>
          </p:nvPr>
        </p:nvSpPr>
        <p:spPr>
          <a:xfrm>
            <a:off x="220436" y="1785943"/>
            <a:ext cx="8915400" cy="989687"/>
          </a:xfrm>
        </p:spPr>
        <p:txBody>
          <a:bodyPr/>
          <a:lstStyle/>
          <a:p>
            <a:pPr marL="0" indent="0">
              <a:buNone/>
            </a:pPr>
            <a:r>
              <a:rPr lang="fr-CH" sz="1800" b="0" dirty="0"/>
              <a:t>Les risques de mort ou de blessure courus par un groupe sont mieux acceptés qu’un risque menaçant individuellement une personne, même si le groupe comprend cette personne.</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188810" y="2775630"/>
            <a:ext cx="7905750" cy="4010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6581437" y="878342"/>
            <a:ext cx="3324563" cy="276999"/>
          </a:xfrm>
          <a:prstGeom prst="rect">
            <a:avLst/>
          </a:prstGeom>
          <a:solidFill>
            <a:schemeClr val="accent2"/>
          </a:solidFill>
        </p:spPr>
        <p:txBody>
          <a:bodyPr wrap="square">
            <a:spAutoFit/>
          </a:bodyPr>
          <a:lstStyle/>
          <a:p>
            <a:pPr marL="0" lvl="1"/>
            <a:r>
              <a:rPr lang="fr-CH" dirty="0">
                <a:solidFill>
                  <a:schemeClr val="bg1"/>
                </a:solidFill>
                <a:latin typeface="Arial Black" panose="020B0A04020102020204" pitchFamily="34" charset="0"/>
              </a:rPr>
              <a:t>Facteur: Collectif / </a:t>
            </a:r>
            <a:r>
              <a:rPr lang="fr-CH" dirty="0" err="1">
                <a:solidFill>
                  <a:schemeClr val="bg1"/>
                </a:solidFill>
                <a:latin typeface="Arial Black" panose="020B0A04020102020204" pitchFamily="34" charset="0"/>
              </a:rPr>
              <a:t>Invdividuel</a:t>
            </a:r>
            <a:endParaRPr lang="fr-CH"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590313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0436" y="878342"/>
            <a:ext cx="9685564" cy="713694"/>
          </a:xfrm>
        </p:spPr>
        <p:txBody>
          <a:bodyPr/>
          <a:lstStyle/>
          <a:p>
            <a:r>
              <a:rPr lang="fr-CH" sz="3600" dirty="0"/>
              <a:t>Influence des médias</a:t>
            </a:r>
          </a:p>
        </p:txBody>
      </p:sp>
      <p:sp>
        <p:nvSpPr>
          <p:cNvPr id="3" name="Espace réservé du contenu 2"/>
          <p:cNvSpPr>
            <a:spLocks noGrp="1"/>
          </p:cNvSpPr>
          <p:nvPr>
            <p:ph idx="1"/>
          </p:nvPr>
        </p:nvSpPr>
        <p:spPr>
          <a:xfrm>
            <a:off x="220436" y="1644654"/>
            <a:ext cx="8915400" cy="1588403"/>
          </a:xfrm>
        </p:spPr>
        <p:txBody>
          <a:bodyPr/>
          <a:lstStyle/>
          <a:p>
            <a:pPr marL="0" indent="0">
              <a:buNone/>
            </a:pPr>
            <a:r>
              <a:rPr lang="fr-CH" sz="1800" b="0" dirty="0"/>
              <a:t>Plus l’information sur un événement donné est "disponible", plus on imagine probable que cet événement va se produire. Choses qui se produisent souvent → faciles à se rappeler (la fréquence des reportages sur un événement, telle un aléa naturel, va accroître ses chances de perception)</a:t>
            </a:r>
          </a:p>
        </p:txBody>
      </p:sp>
      <p:sp>
        <p:nvSpPr>
          <p:cNvPr id="4" name="Rectangle 3"/>
          <p:cNvSpPr/>
          <p:nvPr/>
        </p:nvSpPr>
        <p:spPr>
          <a:xfrm>
            <a:off x="6581437" y="878342"/>
            <a:ext cx="3324563" cy="276999"/>
          </a:xfrm>
          <a:prstGeom prst="rect">
            <a:avLst/>
          </a:prstGeom>
          <a:solidFill>
            <a:schemeClr val="accent2"/>
          </a:solidFill>
        </p:spPr>
        <p:txBody>
          <a:bodyPr wrap="square">
            <a:spAutoFit/>
          </a:bodyPr>
          <a:lstStyle/>
          <a:p>
            <a:pPr marL="0" lvl="1"/>
            <a:r>
              <a:rPr lang="fr-CH" dirty="0">
                <a:solidFill>
                  <a:schemeClr val="bg1"/>
                </a:solidFill>
                <a:latin typeface="Arial Black" panose="020B0A04020102020204" pitchFamily="34" charset="0"/>
              </a:rPr>
              <a:t>Facteur: Présence médiatique</a:t>
            </a:r>
          </a:p>
        </p:txBody>
      </p:sp>
      <p:pic>
        <p:nvPicPr>
          <p:cNvPr id="5" name="Image 4"/>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rot="21142409">
            <a:off x="2507785" y="3511066"/>
            <a:ext cx="4340703" cy="226755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51295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0436" y="878342"/>
            <a:ext cx="9685564" cy="713694"/>
          </a:xfrm>
        </p:spPr>
        <p:txBody>
          <a:bodyPr/>
          <a:lstStyle/>
          <a:p>
            <a:r>
              <a:rPr lang="fr-CH" sz="3600" dirty="0"/>
              <a:t>Expérience personnelle</a:t>
            </a:r>
          </a:p>
        </p:txBody>
      </p:sp>
      <p:sp>
        <p:nvSpPr>
          <p:cNvPr id="3" name="Espace réservé du contenu 2"/>
          <p:cNvSpPr>
            <a:spLocks noGrp="1"/>
          </p:cNvSpPr>
          <p:nvPr>
            <p:ph idx="1"/>
          </p:nvPr>
        </p:nvSpPr>
        <p:spPr>
          <a:xfrm>
            <a:off x="220436" y="1644654"/>
            <a:ext cx="8915400" cy="5594345"/>
          </a:xfrm>
        </p:spPr>
        <p:txBody>
          <a:bodyPr/>
          <a:lstStyle/>
          <a:p>
            <a:r>
              <a:rPr lang="fr-CH" sz="2000" b="0" dirty="0"/>
              <a:t>Pour la plupart des gens, l’expérience personnelle avec les aléas est plutôt rare → connaissance de ces aléas acquise plutôt par les reportages. Or, les médias se concentrent sur les événements dramatiques et inhabituels…</a:t>
            </a:r>
          </a:p>
          <a:p>
            <a:pPr marL="0" indent="0">
              <a:buNone/>
            </a:pPr>
            <a:endParaRPr lang="fr-CH" sz="2000" b="0" dirty="0"/>
          </a:p>
        </p:txBody>
      </p:sp>
      <p:sp>
        <p:nvSpPr>
          <p:cNvPr id="4" name="Rectangle 3"/>
          <p:cNvSpPr/>
          <p:nvPr/>
        </p:nvSpPr>
        <p:spPr>
          <a:xfrm>
            <a:off x="6581437" y="878342"/>
            <a:ext cx="3324563" cy="276999"/>
          </a:xfrm>
          <a:prstGeom prst="rect">
            <a:avLst/>
          </a:prstGeom>
          <a:solidFill>
            <a:schemeClr val="accent2"/>
          </a:solidFill>
        </p:spPr>
        <p:txBody>
          <a:bodyPr wrap="square">
            <a:spAutoFit/>
          </a:bodyPr>
          <a:lstStyle/>
          <a:p>
            <a:pPr marL="0" lvl="1"/>
            <a:r>
              <a:rPr lang="fr-CH" dirty="0">
                <a:solidFill>
                  <a:schemeClr val="bg1"/>
                </a:solidFill>
                <a:latin typeface="Arial Black" panose="020B0A04020102020204" pitchFamily="34" charset="0"/>
              </a:rPr>
              <a:t>Facteur: Expérience personnelle</a:t>
            </a:r>
          </a:p>
        </p:txBody>
      </p:sp>
      <p:pic>
        <p:nvPicPr>
          <p:cNvPr id="2050" name="Picture 2" descr="Résultat de recherche d'images pour &quot;effondrement de tunnel&quot;"/>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19124" y="3038476"/>
            <a:ext cx="5600698" cy="420052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6324599" y="6290876"/>
            <a:ext cx="3396775" cy="830997"/>
          </a:xfrm>
          <a:prstGeom prst="rect">
            <a:avLst/>
          </a:prstGeom>
        </p:spPr>
        <p:txBody>
          <a:bodyPr wrap="square">
            <a:spAutoFit/>
          </a:bodyPr>
          <a:lstStyle/>
          <a:p>
            <a:r>
              <a:rPr lang="fr-CH" b="1" dirty="0">
                <a:solidFill>
                  <a:srgbClr val="212124"/>
                </a:solidFill>
                <a:latin typeface="Proxima Nova"/>
              </a:rPr>
              <a:t>Le trou d'effondrement du tunnel du </a:t>
            </a:r>
            <a:r>
              <a:rPr lang="fr-CH" b="1" dirty="0" err="1">
                <a:solidFill>
                  <a:srgbClr val="212124"/>
                </a:solidFill>
                <a:latin typeface="Proxima Nova"/>
              </a:rPr>
              <a:t>Rieusset</a:t>
            </a:r>
            <a:r>
              <a:rPr lang="fr-CH" b="1" dirty="0">
                <a:solidFill>
                  <a:srgbClr val="212124"/>
                </a:solidFill>
                <a:latin typeface="Proxima Nova"/>
              </a:rPr>
              <a:t> – </a:t>
            </a:r>
            <a:r>
              <a:rPr lang="fr-CH" b="1" dirty="0" err="1">
                <a:solidFill>
                  <a:srgbClr val="212124"/>
                </a:solidFill>
                <a:latin typeface="Proxima Nova"/>
              </a:rPr>
              <a:t>Rochessadoule</a:t>
            </a:r>
            <a:r>
              <a:rPr lang="fr-CH" b="1" dirty="0">
                <a:solidFill>
                  <a:srgbClr val="212124"/>
                </a:solidFill>
                <a:latin typeface="Proxima Nova"/>
              </a:rPr>
              <a:t> (2012)</a:t>
            </a:r>
          </a:p>
          <a:p>
            <a:r>
              <a:rPr lang="fr-CH" dirty="0"/>
              <a:t>https://www.flickr.com/photos/90199294@N03/8248786789</a:t>
            </a:r>
          </a:p>
        </p:txBody>
      </p:sp>
    </p:spTree>
    <p:extLst>
      <p:ext uri="{BB962C8B-B14F-4D97-AF65-F5344CB8AC3E}">
        <p14:creationId xmlns:p14="http://schemas.microsoft.com/office/powerpoint/2010/main" val="26549950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CH" dirty="0"/>
              <a:t>Introduction</a:t>
            </a:r>
          </a:p>
        </p:txBody>
      </p:sp>
      <p:sp>
        <p:nvSpPr>
          <p:cNvPr id="5" name="Espace réservé du texte 4"/>
          <p:cNvSpPr>
            <a:spLocks noGrp="1"/>
          </p:cNvSpPr>
          <p:nvPr>
            <p:ph type="body" idx="1"/>
          </p:nvPr>
        </p:nvSpPr>
        <p:spPr/>
        <p:txBody>
          <a:bodyPr/>
          <a:lstStyle/>
          <a:p>
            <a:endParaRPr lang="fr-CH"/>
          </a:p>
        </p:txBody>
      </p:sp>
    </p:spTree>
    <p:extLst>
      <p:ext uri="{BB962C8B-B14F-4D97-AF65-F5344CB8AC3E}">
        <p14:creationId xmlns:p14="http://schemas.microsoft.com/office/powerpoint/2010/main" val="11090156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0436" y="878342"/>
            <a:ext cx="9685564" cy="713694"/>
          </a:xfrm>
        </p:spPr>
        <p:txBody>
          <a:bodyPr/>
          <a:lstStyle/>
          <a:p>
            <a:r>
              <a:rPr lang="fr-CH" sz="3600" dirty="0"/>
              <a:t>Aspects dramatiques</a:t>
            </a:r>
          </a:p>
        </p:txBody>
      </p:sp>
      <p:sp>
        <p:nvSpPr>
          <p:cNvPr id="3" name="Espace réservé du contenu 2"/>
          <p:cNvSpPr>
            <a:spLocks noGrp="1"/>
          </p:cNvSpPr>
          <p:nvPr>
            <p:ph idx="1"/>
          </p:nvPr>
        </p:nvSpPr>
        <p:spPr>
          <a:xfrm>
            <a:off x="220436" y="1644654"/>
            <a:ext cx="8915400" cy="5184771"/>
          </a:xfrm>
        </p:spPr>
        <p:txBody>
          <a:bodyPr/>
          <a:lstStyle/>
          <a:p>
            <a:pPr marL="0" indent="0">
              <a:buNone/>
            </a:pPr>
            <a:r>
              <a:rPr lang="fr-CH" sz="2000" b="0" dirty="0"/>
              <a:t>Une information dramatique, riche en cadavres et catastrophes, a de grandes chances de se fixer dans la mémoire. La perception du risque s’avère étroitement liée au facteur d’effroi.</a:t>
            </a:r>
          </a:p>
          <a:p>
            <a:endParaRPr lang="fr-CH" sz="2000" dirty="0"/>
          </a:p>
        </p:txBody>
      </p:sp>
      <p:sp>
        <p:nvSpPr>
          <p:cNvPr id="4" name="Rectangle 3"/>
          <p:cNvSpPr/>
          <p:nvPr/>
        </p:nvSpPr>
        <p:spPr>
          <a:xfrm>
            <a:off x="6581437" y="878342"/>
            <a:ext cx="3324563" cy="276999"/>
          </a:xfrm>
          <a:prstGeom prst="rect">
            <a:avLst/>
          </a:prstGeom>
          <a:solidFill>
            <a:schemeClr val="accent2"/>
          </a:solidFill>
        </p:spPr>
        <p:txBody>
          <a:bodyPr wrap="square">
            <a:spAutoFit/>
          </a:bodyPr>
          <a:lstStyle/>
          <a:p>
            <a:pPr marL="0" lvl="1"/>
            <a:r>
              <a:rPr lang="fr-CH" dirty="0">
                <a:solidFill>
                  <a:schemeClr val="bg1"/>
                </a:solidFill>
                <a:latin typeface="Arial Black" panose="020B0A04020102020204" pitchFamily="34" charset="0"/>
              </a:rPr>
              <a:t>Facteur: Caractère catastrophique</a:t>
            </a:r>
          </a:p>
        </p:txBody>
      </p:sp>
      <p:sp>
        <p:nvSpPr>
          <p:cNvPr id="6" name="Rectangle 5"/>
          <p:cNvSpPr/>
          <p:nvPr/>
        </p:nvSpPr>
        <p:spPr>
          <a:xfrm>
            <a:off x="6581436" y="1155341"/>
            <a:ext cx="3324563" cy="276999"/>
          </a:xfrm>
          <a:prstGeom prst="rect">
            <a:avLst/>
          </a:prstGeom>
          <a:solidFill>
            <a:schemeClr val="accent2"/>
          </a:solidFill>
        </p:spPr>
        <p:txBody>
          <a:bodyPr wrap="square">
            <a:spAutoFit/>
          </a:bodyPr>
          <a:lstStyle/>
          <a:p>
            <a:pPr marL="0" lvl="1"/>
            <a:r>
              <a:rPr lang="fr-CH" dirty="0">
                <a:solidFill>
                  <a:schemeClr val="bg1"/>
                </a:solidFill>
                <a:latin typeface="Arial Black" panose="020B0A04020102020204" pitchFamily="34" charset="0"/>
              </a:rPr>
              <a:t>Facteur: Niveau d’effroi</a:t>
            </a:r>
          </a:p>
        </p:txBody>
      </p:sp>
      <p:pic>
        <p:nvPicPr>
          <p:cNvPr id="1026" name="Picture 2" descr="Image associée"/>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31561" y="2828924"/>
            <a:ext cx="5880100" cy="4410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14666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0436" y="878342"/>
            <a:ext cx="9685564" cy="713694"/>
          </a:xfrm>
        </p:spPr>
        <p:txBody>
          <a:bodyPr/>
          <a:lstStyle/>
          <a:p>
            <a:r>
              <a:rPr lang="fr-CH" sz="3200" dirty="0">
                <a:solidFill>
                  <a:srgbClr val="000000"/>
                </a:solidFill>
              </a:rPr>
              <a:t>Importance de l’éducation</a:t>
            </a:r>
            <a:endParaRPr lang="fr-CH" sz="3200" dirty="0"/>
          </a:p>
        </p:txBody>
      </p:sp>
      <p:sp>
        <p:nvSpPr>
          <p:cNvPr id="3" name="Espace réservé du contenu 2"/>
          <p:cNvSpPr>
            <a:spLocks noGrp="1"/>
          </p:cNvSpPr>
          <p:nvPr>
            <p:ph idx="1"/>
          </p:nvPr>
        </p:nvSpPr>
        <p:spPr>
          <a:xfrm>
            <a:off x="220436" y="1586599"/>
            <a:ext cx="9417050" cy="4776788"/>
          </a:xfrm>
        </p:spPr>
        <p:txBody>
          <a:bodyPr/>
          <a:lstStyle/>
          <a:p>
            <a:pPr marL="0" indent="0">
              <a:buNone/>
            </a:pPr>
            <a:r>
              <a:rPr lang="fr-CH" sz="1800" b="0" dirty="0">
                <a:solidFill>
                  <a:srgbClr val="FF0000"/>
                </a:solidFill>
              </a:rPr>
              <a:t>Les populations qui ne sont pas exposées aux médias peuvent sous-estimer les risques</a:t>
            </a:r>
            <a:r>
              <a:rPr lang="fr-CH" sz="1800" b="0" dirty="0"/>
              <a:t> dus à l’environnement auxquels elles sont confrontées. </a:t>
            </a:r>
          </a:p>
          <a:p>
            <a:endParaRPr lang="fr-CH" sz="1800" b="0" dirty="0"/>
          </a:p>
          <a:p>
            <a:endParaRPr lang="fr-CH" sz="1800" b="0" dirty="0"/>
          </a:p>
          <a:p>
            <a:endParaRPr lang="fr-CH" sz="1800" b="0" dirty="0"/>
          </a:p>
          <a:p>
            <a:endParaRPr lang="fr-CH" sz="1800" b="0" dirty="0"/>
          </a:p>
          <a:p>
            <a:endParaRPr lang="fr-CH" sz="1800" b="0" dirty="0"/>
          </a:p>
          <a:p>
            <a:endParaRPr lang="fr-CH" sz="1800" b="0" dirty="0"/>
          </a:p>
          <a:p>
            <a:endParaRPr lang="fr-CH" sz="1800" b="0" dirty="0"/>
          </a:p>
          <a:p>
            <a:endParaRPr lang="fr-CH" sz="1800" b="0" dirty="0"/>
          </a:p>
          <a:p>
            <a:endParaRPr lang="fr-CH" sz="1800" b="0" dirty="0"/>
          </a:p>
          <a:p>
            <a:pPr marL="0" indent="0">
              <a:buNone/>
            </a:pPr>
            <a:endParaRPr lang="fr-CH" sz="1800" b="0" dirty="0"/>
          </a:p>
          <a:p>
            <a:pPr marL="0" indent="0">
              <a:buNone/>
            </a:pPr>
            <a:endParaRPr lang="fr-CH" sz="1800" b="0" dirty="0"/>
          </a:p>
          <a:p>
            <a:pPr marL="0" indent="0">
              <a:buNone/>
            </a:pPr>
            <a:r>
              <a:rPr lang="fr-CH" sz="1800" b="0" dirty="0"/>
              <a:t>→  Une composante commune dans les programmes de mitigation des catastrophes est une </a:t>
            </a:r>
            <a:r>
              <a:rPr lang="fr-CH" sz="1800" b="0" dirty="0">
                <a:solidFill>
                  <a:srgbClr val="FF0000"/>
                </a:solidFill>
              </a:rPr>
              <a:t>éducation publique visant à accroître la conscience des désastres</a:t>
            </a:r>
            <a:r>
              <a:rPr lang="fr-CH" sz="1800" b="0" dirty="0"/>
              <a:t>. </a:t>
            </a:r>
          </a:p>
          <a:p>
            <a:endParaRPr lang="fr-CH" sz="1800" dirty="0"/>
          </a:p>
        </p:txBody>
      </p:sp>
      <p:sp>
        <p:nvSpPr>
          <p:cNvPr id="4" name="Espace réservé du contenu 2"/>
          <p:cNvSpPr txBox="1">
            <a:spLocks/>
          </p:cNvSpPr>
          <p:nvPr/>
        </p:nvSpPr>
        <p:spPr>
          <a:xfrm>
            <a:off x="220436" y="2580804"/>
            <a:ext cx="6594022" cy="2891079"/>
          </a:xfrm>
          <a:prstGeom prst="rect">
            <a:avLst/>
          </a:prstGeom>
        </p:spPr>
        <p:txBody>
          <a:bodyPr/>
          <a:lstStyle>
            <a:lvl1pPr marL="342900" indent="-342900" algn="l" rtl="0" eaLnBrk="0" fontAlgn="base" hangingPunct="0">
              <a:spcBef>
                <a:spcPct val="20000"/>
              </a:spcBef>
              <a:spcAft>
                <a:spcPct val="0"/>
              </a:spcAft>
              <a:buClrTx/>
              <a:buSzPct val="100000"/>
              <a:buFont typeface="Arial" panose="020B0604020202020204" pitchFamily="34" charset="0"/>
              <a:buChar char="•"/>
              <a:defRPr sz="2400" b="1">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ClrTx/>
              <a:buSzPct val="100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lgn="l" rtl="0" eaLnBrk="0" fontAlgn="base" hangingPunct="0">
              <a:spcBef>
                <a:spcPct val="20000"/>
              </a:spcBef>
              <a:spcAft>
                <a:spcPct val="0"/>
              </a:spcAft>
              <a:buClrTx/>
              <a:buSzPct val="100000"/>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3pPr>
            <a:lvl4pPr marL="1600200" indent="-228600" algn="l" rtl="0" eaLnBrk="0" fontAlgn="base" hangingPunct="0">
              <a:spcBef>
                <a:spcPct val="20000"/>
              </a:spcBef>
              <a:spcAft>
                <a:spcPct val="0"/>
              </a:spcAft>
              <a:buClrTx/>
              <a:buSzPct val="100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lgn="l" rtl="0" eaLnBrk="0" fontAlgn="base" hangingPunct="0">
              <a:spcBef>
                <a:spcPct val="20000"/>
              </a:spcBef>
              <a:spcAft>
                <a:spcPct val="0"/>
              </a:spcAft>
              <a:buClrTx/>
              <a:buSzPct val="100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latin typeface="+mn-lt"/>
              </a:defRPr>
            </a:lvl9pPr>
          </a:lstStyle>
          <a:p>
            <a:r>
              <a:rPr lang="fr-CH" sz="1800" b="0" kern="0" dirty="0"/>
              <a:t>Les communautés rurales et les sociétés bénéficiant de peu d’éducation formelle ont </a:t>
            </a:r>
            <a:r>
              <a:rPr lang="fr-CH" sz="1800" b="0" kern="0" dirty="0">
                <a:solidFill>
                  <a:srgbClr val="FF0000"/>
                </a:solidFill>
              </a:rPr>
              <a:t>moins d’information disponible </a:t>
            </a:r>
            <a:r>
              <a:rPr lang="fr-CH" sz="1800" b="0" kern="0" dirty="0"/>
              <a:t>sur laquelle baser leurs décisions concernant les risques. </a:t>
            </a:r>
          </a:p>
          <a:p>
            <a:r>
              <a:rPr lang="fr-CH" sz="1800" b="0" kern="0" dirty="0"/>
              <a:t>Leur perception des risques sera marquée davantage par leur </a:t>
            </a:r>
            <a:r>
              <a:rPr lang="fr-CH" sz="1800" b="0" kern="0" dirty="0">
                <a:solidFill>
                  <a:srgbClr val="FF0000"/>
                </a:solidFill>
              </a:rPr>
              <a:t>expérience personnelle</a:t>
            </a:r>
            <a:r>
              <a:rPr lang="fr-CH" sz="1800" b="0" kern="0" dirty="0"/>
              <a:t>, par des </a:t>
            </a:r>
            <a:r>
              <a:rPr lang="fr-CH" sz="1800" b="0" kern="0" dirty="0">
                <a:solidFill>
                  <a:srgbClr val="FF0000"/>
                </a:solidFill>
              </a:rPr>
              <a:t>événements locaux et récents ou par le folklore oral. </a:t>
            </a:r>
          </a:p>
          <a:p>
            <a:r>
              <a:rPr lang="fr-CH" sz="1800" b="0" kern="0" dirty="0"/>
              <a:t>Leur horizon d'information </a:t>
            </a:r>
            <a:r>
              <a:rPr lang="fr-CH" sz="1800" b="0" kern="0" dirty="0">
                <a:solidFill>
                  <a:srgbClr val="FF0000"/>
                </a:solidFill>
              </a:rPr>
              <a:t>néglige des événements rares </a:t>
            </a:r>
            <a:r>
              <a:rPr lang="fr-CH" sz="1800" b="0" kern="0" dirty="0"/>
              <a:t>qui sont pourtant une menace grave pour eux. </a:t>
            </a:r>
          </a:p>
          <a:p>
            <a:endParaRPr lang="fr-CH" sz="1800" kern="0" dirty="0"/>
          </a:p>
        </p:txBody>
      </p:sp>
      <p:pic>
        <p:nvPicPr>
          <p:cNvPr id="9218" name="Picture 2" descr="Résultat de recherche d'images pour &quot;village africain&quot;"/>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6995886" y="2243593"/>
            <a:ext cx="2496458" cy="356549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6172201" y="878342"/>
            <a:ext cx="3733799" cy="276999"/>
          </a:xfrm>
          <a:prstGeom prst="rect">
            <a:avLst/>
          </a:prstGeom>
          <a:solidFill>
            <a:schemeClr val="accent2"/>
          </a:solidFill>
        </p:spPr>
        <p:txBody>
          <a:bodyPr wrap="square">
            <a:spAutoFit/>
          </a:bodyPr>
          <a:lstStyle/>
          <a:p>
            <a:pPr marL="0" lvl="1"/>
            <a:r>
              <a:rPr lang="fr-CH" dirty="0">
                <a:solidFill>
                  <a:schemeClr val="bg1"/>
                </a:solidFill>
                <a:latin typeface="Arial Black" panose="020B0A04020102020204" pitchFamily="34" charset="0"/>
              </a:rPr>
              <a:t>Facteur: Connu des personnes exposées</a:t>
            </a:r>
          </a:p>
        </p:txBody>
      </p:sp>
    </p:spTree>
    <p:extLst>
      <p:ext uri="{BB962C8B-B14F-4D97-AF65-F5344CB8AC3E}">
        <p14:creationId xmlns:p14="http://schemas.microsoft.com/office/powerpoint/2010/main" val="25040139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sz="3600" dirty="0"/>
              <a:t>Connaissance scientifique</a:t>
            </a:r>
          </a:p>
        </p:txBody>
      </p:sp>
      <p:sp>
        <p:nvSpPr>
          <p:cNvPr id="3" name="Espace réservé du contenu 2"/>
          <p:cNvSpPr>
            <a:spLocks noGrp="1"/>
          </p:cNvSpPr>
          <p:nvPr>
            <p:ph idx="1"/>
          </p:nvPr>
        </p:nvSpPr>
        <p:spPr>
          <a:xfrm>
            <a:off x="220436" y="1811565"/>
            <a:ext cx="8915400" cy="4776788"/>
          </a:xfrm>
        </p:spPr>
        <p:txBody>
          <a:bodyPr/>
          <a:lstStyle/>
          <a:p>
            <a:pPr marL="0" indent="0">
              <a:buNone/>
            </a:pPr>
            <a:r>
              <a:rPr lang="fr-CH" sz="1800" b="0" dirty="0"/>
              <a:t>Un risque aux limites des connaissance scientifiques, peu familier ou inconnu, est jugé moins acceptable qu’un risque de la vie quotidienne</a:t>
            </a:r>
          </a:p>
        </p:txBody>
      </p:sp>
      <p:sp>
        <p:nvSpPr>
          <p:cNvPr id="4" name="Rectangle 3"/>
          <p:cNvSpPr/>
          <p:nvPr/>
        </p:nvSpPr>
        <p:spPr>
          <a:xfrm>
            <a:off x="6581437" y="878342"/>
            <a:ext cx="3324563" cy="276999"/>
          </a:xfrm>
          <a:prstGeom prst="rect">
            <a:avLst/>
          </a:prstGeom>
          <a:solidFill>
            <a:schemeClr val="accent2"/>
          </a:solidFill>
        </p:spPr>
        <p:txBody>
          <a:bodyPr wrap="square">
            <a:spAutoFit/>
          </a:bodyPr>
          <a:lstStyle/>
          <a:p>
            <a:pPr marL="0" lvl="1"/>
            <a:r>
              <a:rPr lang="fr-CH" dirty="0">
                <a:solidFill>
                  <a:schemeClr val="bg1"/>
                </a:solidFill>
                <a:latin typeface="Arial Black" panose="020B0A04020102020204" pitchFamily="34" charset="0"/>
              </a:rPr>
              <a:t>Facteur: Connu de la science</a:t>
            </a:r>
          </a:p>
        </p:txBody>
      </p:sp>
      <p:pic>
        <p:nvPicPr>
          <p:cNvPr id="5" name="Image 4"/>
          <p:cNvPicPr>
            <a:picLocks noChangeAspect="1"/>
          </p:cNvPicPr>
          <p:nvPr/>
        </p:nvPicPr>
        <p:blipFill>
          <a:blip r:embed="rId2"/>
          <a:stretch>
            <a:fillRect/>
          </a:stretch>
        </p:blipFill>
        <p:spPr>
          <a:xfrm rot="21226457">
            <a:off x="2451611" y="2994533"/>
            <a:ext cx="6224434" cy="3486123"/>
          </a:xfrm>
          <a:prstGeom prst="rect">
            <a:avLst/>
          </a:prstGeom>
          <a:ln>
            <a:noFill/>
          </a:ln>
          <a:effectLst>
            <a:outerShdw blurRad="292100" dist="139700" dir="2700000" algn="tl" rotWithShape="0">
              <a:srgbClr val="333333">
                <a:alpha val="65000"/>
              </a:srgbClr>
            </a:outerShdw>
          </a:effectLst>
        </p:spPr>
      </p:pic>
      <p:sp>
        <p:nvSpPr>
          <p:cNvPr id="7" name="Rectangle 6"/>
          <p:cNvSpPr/>
          <p:nvPr/>
        </p:nvSpPr>
        <p:spPr>
          <a:xfrm>
            <a:off x="5563828" y="6777335"/>
            <a:ext cx="4191440" cy="369332"/>
          </a:xfrm>
          <a:prstGeom prst="rect">
            <a:avLst/>
          </a:prstGeom>
        </p:spPr>
        <p:txBody>
          <a:bodyPr wrap="square">
            <a:spAutoFit/>
          </a:bodyPr>
          <a:lstStyle/>
          <a:p>
            <a:r>
              <a:rPr lang="fr-CH" sz="900" dirty="0"/>
              <a:t>https://www.irstea.fr/fr/toutes-les-actualites/territoires/residus-medicaments-eaux-bassin-arcachon</a:t>
            </a:r>
          </a:p>
        </p:txBody>
      </p:sp>
    </p:spTree>
    <p:extLst>
      <p:ext uri="{BB962C8B-B14F-4D97-AF65-F5344CB8AC3E}">
        <p14:creationId xmlns:p14="http://schemas.microsoft.com/office/powerpoint/2010/main" val="36596241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sz="3600" dirty="0"/>
              <a:t>Caractère immoral</a:t>
            </a:r>
          </a:p>
        </p:txBody>
      </p:sp>
      <p:sp>
        <p:nvSpPr>
          <p:cNvPr id="3" name="Espace réservé du contenu 2"/>
          <p:cNvSpPr>
            <a:spLocks noGrp="1"/>
          </p:cNvSpPr>
          <p:nvPr>
            <p:ph idx="1"/>
          </p:nvPr>
        </p:nvSpPr>
        <p:spPr>
          <a:xfrm>
            <a:off x="220436" y="1734457"/>
            <a:ext cx="8915400" cy="503371"/>
          </a:xfrm>
        </p:spPr>
        <p:txBody>
          <a:bodyPr/>
          <a:lstStyle/>
          <a:p>
            <a:pPr marL="0" indent="0">
              <a:buNone/>
            </a:pPr>
            <a:r>
              <a:rPr lang="fr-CH" sz="1800" b="0" dirty="0"/>
              <a:t>Un évènement jugé immoral sera moins accepté, même s’il est légal </a:t>
            </a:r>
          </a:p>
        </p:txBody>
      </p:sp>
      <p:sp>
        <p:nvSpPr>
          <p:cNvPr id="4" name="Rectangle 3"/>
          <p:cNvSpPr/>
          <p:nvPr/>
        </p:nvSpPr>
        <p:spPr>
          <a:xfrm>
            <a:off x="6581437" y="878342"/>
            <a:ext cx="3324563" cy="276999"/>
          </a:xfrm>
          <a:prstGeom prst="rect">
            <a:avLst/>
          </a:prstGeom>
          <a:solidFill>
            <a:schemeClr val="accent2"/>
          </a:solidFill>
        </p:spPr>
        <p:txBody>
          <a:bodyPr wrap="square">
            <a:spAutoFit/>
          </a:bodyPr>
          <a:lstStyle/>
          <a:p>
            <a:pPr marL="0" lvl="1"/>
            <a:r>
              <a:rPr lang="fr-CH" dirty="0">
                <a:solidFill>
                  <a:schemeClr val="bg1"/>
                </a:solidFill>
                <a:latin typeface="Arial Black" panose="020B0A04020102020204" pitchFamily="34" charset="0"/>
              </a:rPr>
              <a:t>Facteur: Moral / Immoral</a:t>
            </a:r>
          </a:p>
        </p:txBody>
      </p:sp>
      <p:pic>
        <p:nvPicPr>
          <p:cNvPr id="6" name="Image 5"/>
          <p:cNvPicPr>
            <a:picLocks noChangeAspect="1"/>
          </p:cNvPicPr>
          <p:nvPr/>
        </p:nvPicPr>
        <p:blipFill>
          <a:blip r:embed="rId2"/>
          <a:stretch>
            <a:fillRect/>
          </a:stretch>
        </p:blipFill>
        <p:spPr>
          <a:xfrm rot="21220328">
            <a:off x="2398905" y="2523752"/>
            <a:ext cx="5414962" cy="409937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522787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0435" y="1297441"/>
            <a:ext cx="9485539" cy="1369557"/>
          </a:xfrm>
        </p:spPr>
        <p:txBody>
          <a:bodyPr/>
          <a:lstStyle/>
          <a:p>
            <a:r>
              <a:rPr lang="fr-CH" sz="3200" dirty="0"/>
              <a:t>Risques d’origine humaine moins bien tolérés que d’origine naturelle</a:t>
            </a:r>
          </a:p>
        </p:txBody>
      </p:sp>
      <p:sp>
        <p:nvSpPr>
          <p:cNvPr id="4" name="Rectangle 3"/>
          <p:cNvSpPr/>
          <p:nvPr/>
        </p:nvSpPr>
        <p:spPr>
          <a:xfrm>
            <a:off x="6581437" y="878342"/>
            <a:ext cx="3324563" cy="276999"/>
          </a:xfrm>
          <a:prstGeom prst="rect">
            <a:avLst/>
          </a:prstGeom>
          <a:solidFill>
            <a:schemeClr val="accent2"/>
          </a:solidFill>
        </p:spPr>
        <p:txBody>
          <a:bodyPr wrap="square">
            <a:spAutoFit/>
          </a:bodyPr>
          <a:lstStyle/>
          <a:p>
            <a:pPr marL="0" lvl="1"/>
            <a:r>
              <a:rPr lang="fr-CH" dirty="0">
                <a:solidFill>
                  <a:schemeClr val="bg1"/>
                </a:solidFill>
                <a:latin typeface="Arial Black" panose="020B0A04020102020204" pitchFamily="34" charset="0"/>
              </a:rPr>
              <a:t>Facteur: Origine humaine / naturelle</a:t>
            </a:r>
          </a:p>
        </p:txBody>
      </p:sp>
      <p:pic>
        <p:nvPicPr>
          <p:cNvPr id="3074" name="Picture 2" descr="Résultat de recherche d'images pour &quot;explosion usine&quot;"/>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36551" y="2582870"/>
            <a:ext cx="4631898" cy="308450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20435" y="5791885"/>
            <a:ext cx="4953000" cy="907941"/>
          </a:xfrm>
          <a:prstGeom prst="rect">
            <a:avLst/>
          </a:prstGeom>
        </p:spPr>
        <p:txBody>
          <a:bodyPr>
            <a:spAutoFit/>
          </a:bodyPr>
          <a:lstStyle/>
          <a:p>
            <a:r>
              <a:rPr lang="fr-CH" sz="1600" dirty="0">
                <a:latin typeface="Arial" panose="020B0604020202020204" pitchFamily="34" charset="0"/>
                <a:cs typeface="Arial" panose="020B0604020202020204" pitchFamily="34" charset="0"/>
              </a:rPr>
              <a:t>Incendie dans une usine </a:t>
            </a:r>
            <a:r>
              <a:rPr lang="fr-CH" sz="1600" dirty="0" err="1">
                <a:latin typeface="Arial" panose="020B0604020202020204" pitchFamily="34" charset="0"/>
                <a:cs typeface="Arial" panose="020B0604020202020204" pitchFamily="34" charset="0"/>
              </a:rPr>
              <a:t>Lubrizol</a:t>
            </a:r>
            <a:r>
              <a:rPr lang="fr-CH" sz="1600" dirty="0">
                <a:latin typeface="Arial" panose="020B0604020202020204" pitchFamily="34" charset="0"/>
                <a:cs typeface="Arial" panose="020B0604020202020204" pitchFamily="34" charset="0"/>
              </a:rPr>
              <a:t> classée Seveso à Rouen. 26.09.2019</a:t>
            </a:r>
          </a:p>
          <a:p>
            <a:endParaRPr lang="fr-CH" dirty="0"/>
          </a:p>
          <a:p>
            <a:r>
              <a:rPr lang="fr-CH" sz="900" dirty="0"/>
              <a:t>https://www.parismatch.com/Actu/Societe/L-explosion-de-l-usine-de-Rouen-en-images-1649128</a:t>
            </a:r>
          </a:p>
        </p:txBody>
      </p:sp>
      <p:pic>
        <p:nvPicPr>
          <p:cNvPr id="3076" name="Picture 4" descr="Résultat de recherche d'images pour &quot;vague de froid&quot;"/>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5173435" y="2582869"/>
            <a:ext cx="4226204" cy="308450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5091880" y="5791884"/>
            <a:ext cx="4953000" cy="984885"/>
          </a:xfrm>
          <a:prstGeom prst="rect">
            <a:avLst/>
          </a:prstGeom>
        </p:spPr>
        <p:txBody>
          <a:bodyPr>
            <a:spAutoFit/>
          </a:bodyPr>
          <a:lstStyle/>
          <a:p>
            <a:r>
              <a:rPr lang="fr-CH" sz="1600" dirty="0">
                <a:latin typeface="Arial" panose="020B0604020202020204" pitchFamily="34" charset="0"/>
                <a:cs typeface="Arial" panose="020B0604020202020204" pitchFamily="34" charset="0"/>
              </a:rPr>
              <a:t>Vague d’air polaire aux Etats-Unis en janvier 2019</a:t>
            </a:r>
          </a:p>
          <a:p>
            <a:endParaRPr lang="fr-CH" dirty="0">
              <a:latin typeface="+mj-lt"/>
              <a:cs typeface="Arial" panose="020B0604020202020204" pitchFamily="34" charset="0"/>
            </a:endParaRPr>
          </a:p>
          <a:p>
            <a:endParaRPr lang="fr-CH" dirty="0">
              <a:latin typeface="+mj-lt"/>
              <a:cs typeface="Arial" panose="020B0604020202020204" pitchFamily="34" charset="0"/>
            </a:endParaRPr>
          </a:p>
          <a:p>
            <a:r>
              <a:rPr lang="fr-CH" sz="900" dirty="0">
                <a:latin typeface="+mj-lt"/>
                <a:cs typeface="Arial" panose="020B0604020202020204" pitchFamily="34" charset="0"/>
              </a:rPr>
              <a:t>https://www.lenouvelliste.ch/articles/monde/etats-unis-une-vague-de-froid-polaire-fait-12-morts-816732</a:t>
            </a:r>
          </a:p>
        </p:txBody>
      </p:sp>
    </p:spTree>
    <p:extLst>
      <p:ext uri="{BB962C8B-B14F-4D97-AF65-F5344CB8AC3E}">
        <p14:creationId xmlns:p14="http://schemas.microsoft.com/office/powerpoint/2010/main" val="2047906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0435" y="1297441"/>
            <a:ext cx="9485539" cy="1369557"/>
          </a:xfrm>
        </p:spPr>
        <p:txBody>
          <a:bodyPr/>
          <a:lstStyle/>
          <a:p>
            <a:r>
              <a:rPr lang="fr-CH" sz="3200" dirty="0"/>
              <a:t>Risques familiers mieux tolérés</a:t>
            </a:r>
          </a:p>
        </p:txBody>
      </p:sp>
      <p:sp>
        <p:nvSpPr>
          <p:cNvPr id="4" name="Rectangle 3"/>
          <p:cNvSpPr/>
          <p:nvPr/>
        </p:nvSpPr>
        <p:spPr>
          <a:xfrm>
            <a:off x="6581437" y="878342"/>
            <a:ext cx="3324563" cy="276999"/>
          </a:xfrm>
          <a:prstGeom prst="rect">
            <a:avLst/>
          </a:prstGeom>
          <a:solidFill>
            <a:schemeClr val="accent2"/>
          </a:solidFill>
        </p:spPr>
        <p:txBody>
          <a:bodyPr wrap="square">
            <a:spAutoFit/>
          </a:bodyPr>
          <a:lstStyle/>
          <a:p>
            <a:pPr marL="0" lvl="1"/>
            <a:r>
              <a:rPr lang="fr-CH" dirty="0">
                <a:solidFill>
                  <a:schemeClr val="bg1"/>
                </a:solidFill>
                <a:latin typeface="Arial Black" panose="020B0A04020102020204" pitchFamily="34" charset="0"/>
              </a:rPr>
              <a:t>Facteur: Familier ou non</a:t>
            </a:r>
          </a:p>
        </p:txBody>
      </p:sp>
      <p:pic>
        <p:nvPicPr>
          <p:cNvPr id="7170" name="Picture 2" descr="Résultat de recherche d'images pour &quot;accident de cuisine&quot;"/>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600111" y="2126227"/>
            <a:ext cx="6726186" cy="448412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527785" y="6610351"/>
            <a:ext cx="3522118" cy="230832"/>
          </a:xfrm>
          <a:prstGeom prst="rect">
            <a:avLst/>
          </a:prstGeom>
        </p:spPr>
        <p:txBody>
          <a:bodyPr wrap="none">
            <a:spAutoFit/>
          </a:bodyPr>
          <a:lstStyle/>
          <a:p>
            <a:r>
              <a:rPr lang="fr-CH" sz="900" dirty="0"/>
              <a:t>https://www.interiale.fr/prevention/media/2000/01/accidents-cuisine.jpg</a:t>
            </a:r>
          </a:p>
        </p:txBody>
      </p:sp>
    </p:spTree>
    <p:extLst>
      <p:ext uri="{BB962C8B-B14F-4D97-AF65-F5344CB8AC3E}">
        <p14:creationId xmlns:p14="http://schemas.microsoft.com/office/powerpoint/2010/main" val="5807512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0435" y="1297441"/>
            <a:ext cx="9485539" cy="1369557"/>
          </a:xfrm>
        </p:spPr>
        <p:txBody>
          <a:bodyPr/>
          <a:lstStyle/>
          <a:p>
            <a:r>
              <a:rPr lang="fr-CH" sz="3200" dirty="0"/>
              <a:t>Risques faciles à réduire moins tolérés</a:t>
            </a:r>
          </a:p>
        </p:txBody>
      </p:sp>
      <p:sp>
        <p:nvSpPr>
          <p:cNvPr id="4" name="Rectangle 3"/>
          <p:cNvSpPr/>
          <p:nvPr/>
        </p:nvSpPr>
        <p:spPr>
          <a:xfrm>
            <a:off x="6581437" y="878342"/>
            <a:ext cx="3324563" cy="276999"/>
          </a:xfrm>
          <a:prstGeom prst="rect">
            <a:avLst/>
          </a:prstGeom>
          <a:solidFill>
            <a:schemeClr val="accent2"/>
          </a:solidFill>
        </p:spPr>
        <p:txBody>
          <a:bodyPr wrap="square">
            <a:spAutoFit/>
          </a:bodyPr>
          <a:lstStyle/>
          <a:p>
            <a:pPr marL="0" lvl="1"/>
            <a:r>
              <a:rPr lang="fr-CH" dirty="0">
                <a:solidFill>
                  <a:schemeClr val="bg1"/>
                </a:solidFill>
                <a:latin typeface="Arial Black" panose="020B0A04020102020204" pitchFamily="34" charset="0"/>
              </a:rPr>
              <a:t>Facteur: Facilité à réduire</a:t>
            </a:r>
          </a:p>
        </p:txBody>
      </p:sp>
      <p:pic>
        <p:nvPicPr>
          <p:cNvPr id="8194" name="Picture 2" descr="Résultat de recherche d'images pour &quot;vol de banque&quot;"/>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65125" y="2809098"/>
            <a:ext cx="4016375" cy="3012282"/>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Résultat de recherche d'images pour &quot;variation taux de change&quot;"/>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797424" y="2809098"/>
            <a:ext cx="4527551" cy="3016046"/>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p:cNvSpPr txBox="1"/>
          <p:nvPr/>
        </p:nvSpPr>
        <p:spPr>
          <a:xfrm>
            <a:off x="365125" y="5821380"/>
            <a:ext cx="3425825" cy="338554"/>
          </a:xfrm>
          <a:prstGeom prst="rect">
            <a:avLst/>
          </a:prstGeom>
          <a:noFill/>
        </p:spPr>
        <p:txBody>
          <a:bodyPr wrap="square" rtlCol="0">
            <a:spAutoFit/>
          </a:bodyPr>
          <a:lstStyle/>
          <a:p>
            <a:r>
              <a:rPr lang="fr-CH" sz="1600" dirty="0">
                <a:latin typeface="Arial" panose="020B0604020202020204" pitchFamily="34" charset="0"/>
                <a:cs typeface="Arial" panose="020B0604020202020204" pitchFamily="34" charset="0"/>
              </a:rPr>
              <a:t>Attaque de banque</a:t>
            </a:r>
          </a:p>
        </p:txBody>
      </p:sp>
      <p:sp>
        <p:nvSpPr>
          <p:cNvPr id="9" name="ZoneTexte 8"/>
          <p:cNvSpPr txBox="1"/>
          <p:nvPr/>
        </p:nvSpPr>
        <p:spPr>
          <a:xfrm>
            <a:off x="4797424" y="5822210"/>
            <a:ext cx="3425825" cy="338554"/>
          </a:xfrm>
          <a:prstGeom prst="rect">
            <a:avLst/>
          </a:prstGeom>
          <a:noFill/>
        </p:spPr>
        <p:txBody>
          <a:bodyPr wrap="square" rtlCol="0">
            <a:spAutoFit/>
          </a:bodyPr>
          <a:lstStyle/>
          <a:p>
            <a:r>
              <a:rPr lang="fr-CH" sz="1600" dirty="0">
                <a:latin typeface="Arial" panose="020B0604020202020204" pitchFamily="34" charset="0"/>
                <a:cs typeface="Arial" panose="020B0604020202020204" pitchFamily="34" charset="0"/>
              </a:rPr>
              <a:t>Fluctuation du taux de change</a:t>
            </a:r>
          </a:p>
        </p:txBody>
      </p:sp>
    </p:spTree>
    <p:extLst>
      <p:ext uri="{BB962C8B-B14F-4D97-AF65-F5344CB8AC3E}">
        <p14:creationId xmlns:p14="http://schemas.microsoft.com/office/powerpoint/2010/main" val="32129700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0435" y="1297441"/>
            <a:ext cx="9485539" cy="1369557"/>
          </a:xfrm>
        </p:spPr>
        <p:txBody>
          <a:bodyPr/>
          <a:lstStyle/>
          <a:p>
            <a:r>
              <a:rPr lang="fr-CH" sz="3200" dirty="0"/>
              <a:t>Les évènements mémorables frappent les esprits et appellent des mesures de mitigation</a:t>
            </a:r>
          </a:p>
        </p:txBody>
      </p:sp>
      <p:sp>
        <p:nvSpPr>
          <p:cNvPr id="4" name="Rectangle 3"/>
          <p:cNvSpPr/>
          <p:nvPr/>
        </p:nvSpPr>
        <p:spPr>
          <a:xfrm>
            <a:off x="6581437" y="878342"/>
            <a:ext cx="3324563" cy="276999"/>
          </a:xfrm>
          <a:prstGeom prst="rect">
            <a:avLst/>
          </a:prstGeom>
          <a:solidFill>
            <a:schemeClr val="accent2"/>
          </a:solidFill>
        </p:spPr>
        <p:txBody>
          <a:bodyPr wrap="square">
            <a:spAutoFit/>
          </a:bodyPr>
          <a:lstStyle/>
          <a:p>
            <a:pPr marL="0" lvl="1"/>
            <a:r>
              <a:rPr lang="fr-CH" dirty="0">
                <a:solidFill>
                  <a:schemeClr val="bg1"/>
                </a:solidFill>
                <a:latin typeface="Arial Black" panose="020B0A04020102020204" pitchFamily="34" charset="0"/>
              </a:rPr>
              <a:t>Facteur: Mémorable ou non</a:t>
            </a:r>
          </a:p>
        </p:txBody>
      </p:sp>
      <p:sp>
        <p:nvSpPr>
          <p:cNvPr id="5" name="ZoneTexte 4"/>
          <p:cNvSpPr txBox="1"/>
          <p:nvPr/>
        </p:nvSpPr>
        <p:spPr>
          <a:xfrm>
            <a:off x="365125" y="5406712"/>
            <a:ext cx="4225926" cy="338554"/>
          </a:xfrm>
          <a:prstGeom prst="rect">
            <a:avLst/>
          </a:prstGeom>
          <a:noFill/>
        </p:spPr>
        <p:txBody>
          <a:bodyPr wrap="square" rtlCol="0">
            <a:spAutoFit/>
          </a:bodyPr>
          <a:lstStyle/>
          <a:p>
            <a:r>
              <a:rPr lang="fr-CH" sz="1600" dirty="0">
                <a:latin typeface="Arial" panose="020B0604020202020204" pitchFamily="34" charset="0"/>
                <a:cs typeface="Arial" panose="020B0604020202020204" pitchFamily="34" charset="0"/>
              </a:rPr>
              <a:t>Attentats à New York, 11 septembre 2001</a:t>
            </a:r>
          </a:p>
        </p:txBody>
      </p:sp>
      <p:sp>
        <p:nvSpPr>
          <p:cNvPr id="9" name="ZoneTexte 8"/>
          <p:cNvSpPr txBox="1"/>
          <p:nvPr/>
        </p:nvSpPr>
        <p:spPr>
          <a:xfrm>
            <a:off x="5182279" y="5410576"/>
            <a:ext cx="4190321" cy="338554"/>
          </a:xfrm>
          <a:prstGeom prst="rect">
            <a:avLst/>
          </a:prstGeom>
          <a:noFill/>
        </p:spPr>
        <p:txBody>
          <a:bodyPr wrap="square" rtlCol="0">
            <a:spAutoFit/>
          </a:bodyPr>
          <a:lstStyle/>
          <a:p>
            <a:r>
              <a:rPr lang="fr-CH" sz="1600" dirty="0">
                <a:latin typeface="Arial" panose="020B0604020202020204" pitchFamily="34" charset="0"/>
                <a:cs typeface="Arial" panose="020B0604020202020204" pitchFamily="34" charset="0"/>
              </a:rPr>
              <a:t>Attentats au Sri Lanka, 23 avril 2019</a:t>
            </a:r>
          </a:p>
        </p:txBody>
      </p:sp>
      <p:pic>
        <p:nvPicPr>
          <p:cNvPr id="9218" name="Picture 2" descr="Résultat de recherche d'images pour &quot;attaque du world trade center&quot;"/>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365125" y="2666998"/>
            <a:ext cx="4225926" cy="2685021"/>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Résultat de recherche d'images pour &quot;attentats en 2019&quot;"/>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268004" y="2666998"/>
            <a:ext cx="4104596" cy="2738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10282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0436" y="878342"/>
            <a:ext cx="9685564" cy="713694"/>
          </a:xfrm>
        </p:spPr>
        <p:txBody>
          <a:bodyPr/>
          <a:lstStyle/>
          <a:p>
            <a:r>
              <a:rPr lang="fr-CH" sz="3200" dirty="0"/>
              <a:t>Attitude face au risque dans les entreprises</a:t>
            </a:r>
          </a:p>
        </p:txBody>
      </p:sp>
      <p:sp>
        <p:nvSpPr>
          <p:cNvPr id="3" name="Espace réservé du contenu 2"/>
          <p:cNvSpPr>
            <a:spLocks noGrp="1"/>
          </p:cNvSpPr>
          <p:nvPr>
            <p:ph idx="1"/>
          </p:nvPr>
        </p:nvSpPr>
        <p:spPr/>
        <p:txBody>
          <a:bodyPr/>
          <a:lstStyle/>
          <a:p>
            <a:pPr marL="0" indent="0">
              <a:buNone/>
            </a:pPr>
            <a:r>
              <a:rPr lang="fr-CH" sz="1800" b="0" dirty="0"/>
              <a:t>Les organismes n'ont pas tous la même attitude face aux risques. Ainsi, dans une étude sur les </a:t>
            </a:r>
            <a:r>
              <a:rPr lang="fr-CH" sz="1800" b="0" dirty="0">
                <a:solidFill>
                  <a:srgbClr val="FF0000"/>
                </a:solidFill>
              </a:rPr>
              <a:t>risques professionnels</a:t>
            </a:r>
            <a:r>
              <a:rPr lang="fr-CH" sz="1800" b="0" dirty="0"/>
              <a:t>, on distinguait quatre types d'entreprises selon leur comportement face aux risques [</a:t>
            </a:r>
            <a:r>
              <a:rPr lang="fr-CH" sz="1800" b="0" dirty="0" err="1"/>
              <a:t>Marmier</a:t>
            </a:r>
            <a:r>
              <a:rPr lang="fr-CH" sz="1800" b="0" dirty="0"/>
              <a:t>, 2007] :</a:t>
            </a:r>
          </a:p>
          <a:p>
            <a:r>
              <a:rPr lang="fr-CH" sz="1800" b="0" dirty="0"/>
              <a:t>les « </a:t>
            </a:r>
            <a:r>
              <a:rPr lang="fr-CH" sz="1800" b="0" dirty="0">
                <a:solidFill>
                  <a:srgbClr val="FF0000"/>
                </a:solidFill>
              </a:rPr>
              <a:t>détachées</a:t>
            </a:r>
            <a:r>
              <a:rPr lang="fr-CH" sz="1800" b="0" dirty="0"/>
              <a:t> », qui s'estiment peu exposées et s'impliquent peu dans la prévention,</a:t>
            </a:r>
          </a:p>
          <a:p>
            <a:r>
              <a:rPr lang="fr-CH" sz="1800" b="0" dirty="0"/>
              <a:t>les « </a:t>
            </a:r>
            <a:r>
              <a:rPr lang="fr-CH" sz="1800" b="0" dirty="0">
                <a:solidFill>
                  <a:srgbClr val="FF0000"/>
                </a:solidFill>
              </a:rPr>
              <a:t>résignées</a:t>
            </a:r>
            <a:r>
              <a:rPr lang="fr-CH" sz="1800" b="0" dirty="0"/>
              <a:t> », qui ont une bonne connaissance des outils de prévention, s'assurent de la mise aux normes, mais dont les motivations sont défensives : éviter d'être taxées d'une mauvaise image, d'encourir des conséquences pénales, réduire le montant des cotisations d'assurance,</a:t>
            </a:r>
          </a:p>
          <a:p>
            <a:r>
              <a:rPr lang="fr-CH" sz="1800" b="0" dirty="0"/>
              <a:t>les « </a:t>
            </a:r>
            <a:r>
              <a:rPr lang="fr-CH" sz="1800" b="0" dirty="0">
                <a:solidFill>
                  <a:srgbClr val="FF0000"/>
                </a:solidFill>
              </a:rPr>
              <a:t>spontanées</a:t>
            </a:r>
            <a:r>
              <a:rPr lang="fr-CH" sz="1800" b="0" dirty="0"/>
              <a:t> », qui savent qu'elles pratiquent des activités à risque (c'est le cas en particulier des entreprises du BTP), multiplient les initiatives pour protéger leurs salariés et n'hésitent pas à communiquer sur le thème de la sécurité,</a:t>
            </a:r>
          </a:p>
          <a:p>
            <a:r>
              <a:rPr lang="fr-CH" sz="1800" b="0" dirty="0"/>
              <a:t>les « </a:t>
            </a:r>
            <a:r>
              <a:rPr lang="fr-CH" sz="1800" b="0" dirty="0">
                <a:solidFill>
                  <a:srgbClr val="FF0000"/>
                </a:solidFill>
              </a:rPr>
              <a:t>impliquées</a:t>
            </a:r>
            <a:r>
              <a:rPr lang="fr-CH" sz="1800" b="0" dirty="0"/>
              <a:t> », qui ont mis en place des politiques de prévention avec des objectifs mesurables, dans l'optique d'éviter des pertes d'exploitation et de faire baisser le nombre d'arrêts de travail. Dans leur cas, la maîtrise des risques fait partie intégrante de la stratégie de l'entreprise.</a:t>
            </a:r>
          </a:p>
        </p:txBody>
      </p:sp>
      <p:sp>
        <p:nvSpPr>
          <p:cNvPr id="4" name="Accolade fermante 3">
            <a:extLst>
              <a:ext uri="{FF2B5EF4-FFF2-40B4-BE49-F238E27FC236}">
                <a16:creationId xmlns:a16="http://schemas.microsoft.com/office/drawing/2014/main" id="{3C0DAE59-C520-E751-7B2E-DD3D682CE7A7}"/>
              </a:ext>
            </a:extLst>
          </p:cNvPr>
          <p:cNvSpPr/>
          <p:nvPr/>
        </p:nvSpPr>
        <p:spPr bwMode="auto">
          <a:xfrm>
            <a:off x="8958943" y="3363686"/>
            <a:ext cx="176893" cy="1088571"/>
          </a:xfrm>
          <a:prstGeom prst="rightBrace">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1200" b="0" i="0" u="none" strike="noStrike" cap="none" normalizeH="0" baseline="0">
              <a:ln>
                <a:noFill/>
              </a:ln>
              <a:solidFill>
                <a:schemeClr val="tx1"/>
              </a:solidFill>
              <a:effectLst/>
              <a:latin typeface="Times New Roman" pitchFamily="18" charset="0"/>
            </a:endParaRPr>
          </a:p>
        </p:txBody>
      </p:sp>
      <p:sp>
        <p:nvSpPr>
          <p:cNvPr id="5" name="Accolade fermante 4">
            <a:extLst>
              <a:ext uri="{FF2B5EF4-FFF2-40B4-BE49-F238E27FC236}">
                <a16:creationId xmlns:a16="http://schemas.microsoft.com/office/drawing/2014/main" id="{A9D61904-32AA-0D47-5698-ED432688FBA8}"/>
              </a:ext>
            </a:extLst>
          </p:cNvPr>
          <p:cNvSpPr/>
          <p:nvPr/>
        </p:nvSpPr>
        <p:spPr bwMode="auto">
          <a:xfrm>
            <a:off x="8958943" y="4615543"/>
            <a:ext cx="176893" cy="1745115"/>
          </a:xfrm>
          <a:prstGeom prst="rightBrace">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1200" b="0" i="0" u="none" strike="noStrike" cap="none" normalizeH="0" baseline="0">
              <a:ln>
                <a:noFill/>
              </a:ln>
              <a:solidFill>
                <a:schemeClr val="tx1"/>
              </a:solidFill>
              <a:effectLst/>
              <a:latin typeface="Times New Roman" pitchFamily="18" charset="0"/>
            </a:endParaRPr>
          </a:p>
        </p:txBody>
      </p:sp>
      <p:sp>
        <p:nvSpPr>
          <p:cNvPr id="7" name="ZoneTexte 6">
            <a:extLst>
              <a:ext uri="{FF2B5EF4-FFF2-40B4-BE49-F238E27FC236}">
                <a16:creationId xmlns:a16="http://schemas.microsoft.com/office/drawing/2014/main" id="{53E09095-31F0-7B16-EDA6-376A0A246EBA}"/>
              </a:ext>
            </a:extLst>
          </p:cNvPr>
          <p:cNvSpPr txBox="1"/>
          <p:nvPr/>
        </p:nvSpPr>
        <p:spPr>
          <a:xfrm rot="16200000">
            <a:off x="8556172" y="3723305"/>
            <a:ext cx="1687285" cy="369332"/>
          </a:xfrm>
          <a:prstGeom prst="rect">
            <a:avLst/>
          </a:prstGeom>
          <a:noFill/>
        </p:spPr>
        <p:txBody>
          <a:bodyPr wrap="square" rtlCol="0">
            <a:spAutoFit/>
          </a:bodyPr>
          <a:lstStyle/>
          <a:p>
            <a:pPr algn="ctr"/>
            <a:r>
              <a:rPr lang="de-CH" sz="1800" dirty="0"/>
              <a:t>«Compliance»</a:t>
            </a:r>
          </a:p>
        </p:txBody>
      </p:sp>
      <p:sp>
        <p:nvSpPr>
          <p:cNvPr id="8" name="ZoneTexte 7">
            <a:extLst>
              <a:ext uri="{FF2B5EF4-FFF2-40B4-BE49-F238E27FC236}">
                <a16:creationId xmlns:a16="http://schemas.microsoft.com/office/drawing/2014/main" id="{77C8DAE2-80FD-C8FD-43C7-DB597EA7AA12}"/>
              </a:ext>
            </a:extLst>
          </p:cNvPr>
          <p:cNvSpPr txBox="1"/>
          <p:nvPr/>
        </p:nvSpPr>
        <p:spPr>
          <a:xfrm rot="16200000">
            <a:off x="8556173" y="5332349"/>
            <a:ext cx="1687285" cy="369332"/>
          </a:xfrm>
          <a:prstGeom prst="rect">
            <a:avLst/>
          </a:prstGeom>
          <a:noFill/>
        </p:spPr>
        <p:txBody>
          <a:bodyPr wrap="square" rtlCol="0">
            <a:spAutoFit/>
          </a:bodyPr>
          <a:lstStyle/>
          <a:p>
            <a:pPr algn="ctr"/>
            <a:r>
              <a:rPr lang="en-US" sz="1800" dirty="0"/>
              <a:t>«Commitment»</a:t>
            </a:r>
          </a:p>
        </p:txBody>
      </p:sp>
    </p:spTree>
    <p:extLst>
      <p:ext uri="{BB962C8B-B14F-4D97-AF65-F5344CB8AC3E}">
        <p14:creationId xmlns:p14="http://schemas.microsoft.com/office/powerpoint/2010/main" val="235405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CH" dirty="0"/>
              <a:t>Notion de risque acceptable</a:t>
            </a:r>
            <a:br>
              <a:rPr lang="fr-CH" dirty="0"/>
            </a:br>
            <a:endParaRPr lang="fr-CH" dirty="0"/>
          </a:p>
        </p:txBody>
      </p:sp>
      <p:sp>
        <p:nvSpPr>
          <p:cNvPr id="5" name="Espace réservé du texte 4"/>
          <p:cNvSpPr>
            <a:spLocks noGrp="1"/>
          </p:cNvSpPr>
          <p:nvPr>
            <p:ph type="body" idx="1"/>
          </p:nvPr>
        </p:nvSpPr>
        <p:spPr/>
        <p:txBody>
          <a:bodyPr/>
          <a:lstStyle/>
          <a:p>
            <a:endParaRPr lang="fr-CH"/>
          </a:p>
        </p:txBody>
      </p:sp>
      <p:pic>
        <p:nvPicPr>
          <p:cNvPr id="6" name="Picture 2" descr="https://historiann.files.wordpress.com/2014/07/jaws.jpg"/>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7064610" y="2757713"/>
            <a:ext cx="2552466" cy="31577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55725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ZoneTexte 17"/>
          <p:cNvSpPr txBox="1"/>
          <p:nvPr/>
        </p:nvSpPr>
        <p:spPr>
          <a:xfrm>
            <a:off x="1413644" y="5479411"/>
            <a:ext cx="1519207" cy="1200329"/>
          </a:xfrm>
          <a:prstGeom prst="rect">
            <a:avLst/>
          </a:prstGeom>
          <a:noFill/>
        </p:spPr>
        <p:txBody>
          <a:bodyPr wrap="square" rtlCol="0">
            <a:spAutoFit/>
          </a:bodyPr>
          <a:lstStyle/>
          <a:p>
            <a:pPr algn="ctr"/>
            <a:r>
              <a:rPr lang="fr-FR" dirty="0">
                <a:latin typeface="Abadi MT Condensed Light"/>
                <a:cs typeface="Abadi MT Condensed Light"/>
              </a:rPr>
              <a:t>Prévention et protection, mesures administratives, constructives et organisationnelles, préparation de la population, etc.</a:t>
            </a:r>
          </a:p>
        </p:txBody>
      </p:sp>
      <p:sp>
        <p:nvSpPr>
          <p:cNvPr id="27" name="Ellipse 26"/>
          <p:cNvSpPr/>
          <p:nvPr/>
        </p:nvSpPr>
        <p:spPr bwMode="auto">
          <a:xfrm>
            <a:off x="1259124" y="5290155"/>
            <a:ext cx="1789747" cy="1789747"/>
          </a:xfrm>
          <a:prstGeom prst="ellipse">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200" b="0" i="0" u="none" strike="noStrike" cap="none" normalizeH="0" baseline="0">
              <a:ln>
                <a:noFill/>
              </a:ln>
              <a:solidFill>
                <a:schemeClr val="tx1"/>
              </a:solidFill>
              <a:effectLst/>
              <a:latin typeface="Times New Roman" pitchFamily="18" charset="0"/>
            </a:endParaRPr>
          </a:p>
        </p:txBody>
      </p:sp>
      <p:sp>
        <p:nvSpPr>
          <p:cNvPr id="26" name="Ellipse 25"/>
          <p:cNvSpPr/>
          <p:nvPr/>
        </p:nvSpPr>
        <p:spPr bwMode="auto">
          <a:xfrm>
            <a:off x="7925582" y="4934647"/>
            <a:ext cx="1789747" cy="1789747"/>
          </a:xfrm>
          <a:prstGeom prst="ellipse">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200" b="0" i="0" u="none" strike="noStrike" cap="none" normalizeH="0" baseline="0">
              <a:ln>
                <a:noFill/>
              </a:ln>
              <a:solidFill>
                <a:schemeClr val="tx1"/>
              </a:solidFill>
              <a:effectLst/>
              <a:latin typeface="Times New Roman" pitchFamily="18" charset="0"/>
            </a:endParaRPr>
          </a:p>
        </p:txBody>
      </p:sp>
      <p:sp>
        <p:nvSpPr>
          <p:cNvPr id="25" name="Ellipse 24"/>
          <p:cNvSpPr/>
          <p:nvPr/>
        </p:nvSpPr>
        <p:spPr bwMode="auto">
          <a:xfrm>
            <a:off x="6861389" y="1540305"/>
            <a:ext cx="1789747" cy="1789747"/>
          </a:xfrm>
          <a:prstGeom prst="ellipse">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200" b="0" i="0" u="none" strike="noStrike" cap="none" normalizeH="0" baseline="0">
              <a:ln>
                <a:noFill/>
              </a:ln>
              <a:solidFill>
                <a:schemeClr val="tx1"/>
              </a:solidFill>
              <a:effectLst/>
              <a:latin typeface="Times New Roman" pitchFamily="18" charset="0"/>
            </a:endParaRPr>
          </a:p>
        </p:txBody>
      </p:sp>
      <p:sp>
        <p:nvSpPr>
          <p:cNvPr id="22" name="ZoneTexte 21"/>
          <p:cNvSpPr txBox="1"/>
          <p:nvPr/>
        </p:nvSpPr>
        <p:spPr>
          <a:xfrm>
            <a:off x="441118" y="2059873"/>
            <a:ext cx="1519207" cy="1569660"/>
          </a:xfrm>
          <a:prstGeom prst="rect">
            <a:avLst/>
          </a:prstGeom>
          <a:noFill/>
        </p:spPr>
        <p:txBody>
          <a:bodyPr wrap="square" rtlCol="0">
            <a:spAutoFit/>
          </a:bodyPr>
          <a:lstStyle/>
          <a:p>
            <a:pPr algn="ctr"/>
            <a:r>
              <a:rPr lang="fr-FR" dirty="0">
                <a:latin typeface="Abadi MT Condensed Light"/>
                <a:cs typeface="Abadi MT Condensed Light"/>
              </a:rPr>
              <a:t>Réseaux d’intervention, modèles d’organisation, ressources, communication, infrastructure de secours, etc.</a:t>
            </a:r>
          </a:p>
        </p:txBody>
      </p:sp>
      <p:sp>
        <p:nvSpPr>
          <p:cNvPr id="23" name="Ellipse 22"/>
          <p:cNvSpPr/>
          <p:nvPr/>
        </p:nvSpPr>
        <p:spPr bwMode="auto">
          <a:xfrm>
            <a:off x="305848" y="1949830"/>
            <a:ext cx="1789747" cy="1789747"/>
          </a:xfrm>
          <a:prstGeom prst="ellipse">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200" b="0" i="0" u="none" strike="noStrike" cap="none" normalizeH="0" baseline="0">
              <a:ln>
                <a:noFill/>
              </a:ln>
              <a:solidFill>
                <a:schemeClr val="tx1"/>
              </a:solidFill>
              <a:effectLst/>
              <a:latin typeface="Times New Roman" pitchFamily="18" charset="0"/>
            </a:endParaRPr>
          </a:p>
        </p:txBody>
      </p:sp>
      <p:sp>
        <p:nvSpPr>
          <p:cNvPr id="15" name="ZoneTexte 14"/>
          <p:cNvSpPr txBox="1"/>
          <p:nvPr/>
        </p:nvSpPr>
        <p:spPr>
          <a:xfrm>
            <a:off x="8086696" y="5083209"/>
            <a:ext cx="1519207" cy="1015663"/>
          </a:xfrm>
          <a:prstGeom prst="rect">
            <a:avLst/>
          </a:prstGeom>
          <a:noFill/>
        </p:spPr>
        <p:txBody>
          <a:bodyPr wrap="square" rtlCol="0">
            <a:spAutoFit/>
          </a:bodyPr>
          <a:lstStyle/>
          <a:p>
            <a:pPr algn="ctr"/>
            <a:r>
              <a:rPr lang="fr-FR" dirty="0">
                <a:latin typeface="Abadi MT Condensed Light"/>
                <a:cs typeface="Abadi MT Condensed Light"/>
              </a:rPr>
              <a:t>Evaluation subjective, perception des risques, aspects économiques, culturels, sociaux, environnementaux, etc.</a:t>
            </a:r>
          </a:p>
        </p:txBody>
      </p:sp>
      <p:sp>
        <p:nvSpPr>
          <p:cNvPr id="8" name="ZoneTexte 7"/>
          <p:cNvSpPr txBox="1"/>
          <p:nvPr/>
        </p:nvSpPr>
        <p:spPr>
          <a:xfrm>
            <a:off x="6996660" y="1842076"/>
            <a:ext cx="1519207" cy="830997"/>
          </a:xfrm>
          <a:prstGeom prst="rect">
            <a:avLst/>
          </a:prstGeom>
          <a:noFill/>
        </p:spPr>
        <p:txBody>
          <a:bodyPr wrap="square" rtlCol="0">
            <a:spAutoFit/>
          </a:bodyPr>
          <a:lstStyle/>
          <a:p>
            <a:pPr algn="ctr"/>
            <a:r>
              <a:rPr lang="fr-FR" dirty="0">
                <a:latin typeface="Abadi MT Condensed Light"/>
                <a:cs typeface="Abadi MT Condensed Light"/>
              </a:rPr>
              <a:t>Méthodes d’analyses, modélisation, statistiques, calcul de vulnérabilité, impact, etc. </a:t>
            </a:r>
          </a:p>
        </p:txBody>
      </p:sp>
      <p:sp>
        <p:nvSpPr>
          <p:cNvPr id="2" name="Titre 1"/>
          <p:cNvSpPr>
            <a:spLocks noGrp="1"/>
          </p:cNvSpPr>
          <p:nvPr>
            <p:ph type="title"/>
          </p:nvPr>
        </p:nvSpPr>
        <p:spPr>
          <a:xfrm>
            <a:off x="220435" y="878342"/>
            <a:ext cx="9540013" cy="713694"/>
          </a:xfrm>
        </p:spPr>
        <p:txBody>
          <a:bodyPr/>
          <a:lstStyle/>
          <a:p>
            <a:r>
              <a:rPr lang="fr-FR" sz="2400" dirty="0"/>
              <a:t>Place de l’appréciation dans la gestion intégrale des risques</a:t>
            </a:r>
          </a:p>
        </p:txBody>
      </p:sp>
      <p:grpSp>
        <p:nvGrpSpPr>
          <p:cNvPr id="3" name="Groupe 2"/>
          <p:cNvGrpSpPr/>
          <p:nvPr/>
        </p:nvGrpSpPr>
        <p:grpSpPr>
          <a:xfrm>
            <a:off x="589456" y="1778026"/>
            <a:ext cx="8892743" cy="5020676"/>
            <a:chOff x="589456" y="1778026"/>
            <a:chExt cx="8892743" cy="5020676"/>
          </a:xfrm>
        </p:grpSpPr>
        <p:sp>
          <p:nvSpPr>
            <p:cNvPr id="5" name="Forme libre 4"/>
            <p:cNvSpPr/>
            <p:nvPr/>
          </p:nvSpPr>
          <p:spPr>
            <a:xfrm>
              <a:off x="3013996" y="1778026"/>
              <a:ext cx="4021877" cy="1363441"/>
            </a:xfrm>
            <a:custGeom>
              <a:avLst/>
              <a:gdLst>
                <a:gd name="connsiteX0" fmla="*/ 0 w 4021877"/>
                <a:gd name="connsiteY0" fmla="*/ 227245 h 1363441"/>
                <a:gd name="connsiteX1" fmla="*/ 227245 w 4021877"/>
                <a:gd name="connsiteY1" fmla="*/ 0 h 1363441"/>
                <a:gd name="connsiteX2" fmla="*/ 3794632 w 4021877"/>
                <a:gd name="connsiteY2" fmla="*/ 0 h 1363441"/>
                <a:gd name="connsiteX3" fmla="*/ 4021877 w 4021877"/>
                <a:gd name="connsiteY3" fmla="*/ 227245 h 1363441"/>
                <a:gd name="connsiteX4" fmla="*/ 4021877 w 4021877"/>
                <a:gd name="connsiteY4" fmla="*/ 1136196 h 1363441"/>
                <a:gd name="connsiteX5" fmla="*/ 3794632 w 4021877"/>
                <a:gd name="connsiteY5" fmla="*/ 1363441 h 1363441"/>
                <a:gd name="connsiteX6" fmla="*/ 227245 w 4021877"/>
                <a:gd name="connsiteY6" fmla="*/ 1363441 h 1363441"/>
                <a:gd name="connsiteX7" fmla="*/ 0 w 4021877"/>
                <a:gd name="connsiteY7" fmla="*/ 1136196 h 1363441"/>
                <a:gd name="connsiteX8" fmla="*/ 0 w 4021877"/>
                <a:gd name="connsiteY8" fmla="*/ 227245 h 1363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21877" h="1363441">
                  <a:moveTo>
                    <a:pt x="0" y="227245"/>
                  </a:moveTo>
                  <a:cubicBezTo>
                    <a:pt x="0" y="101741"/>
                    <a:pt x="101741" y="0"/>
                    <a:pt x="227245" y="0"/>
                  </a:cubicBezTo>
                  <a:lnTo>
                    <a:pt x="3794632" y="0"/>
                  </a:lnTo>
                  <a:cubicBezTo>
                    <a:pt x="3920136" y="0"/>
                    <a:pt x="4021877" y="101741"/>
                    <a:pt x="4021877" y="227245"/>
                  </a:cubicBezTo>
                  <a:lnTo>
                    <a:pt x="4021877" y="1136196"/>
                  </a:lnTo>
                  <a:cubicBezTo>
                    <a:pt x="4021877" y="1261700"/>
                    <a:pt x="3920136" y="1363441"/>
                    <a:pt x="3794632" y="1363441"/>
                  </a:cubicBezTo>
                  <a:lnTo>
                    <a:pt x="227245" y="1363441"/>
                  </a:lnTo>
                  <a:cubicBezTo>
                    <a:pt x="101741" y="1363441"/>
                    <a:pt x="0" y="1261700"/>
                    <a:pt x="0" y="1136196"/>
                  </a:cubicBezTo>
                  <a:lnTo>
                    <a:pt x="0" y="227245"/>
                  </a:lnTo>
                  <a:close/>
                </a:path>
              </a:pathLst>
            </a:custGeom>
            <a:solidFill>
              <a:schemeClr val="tx2">
                <a:lumMod val="20000"/>
                <a:lumOff val="80000"/>
              </a:schemeClr>
            </a:solidFill>
          </p:spPr>
          <p:style>
            <a:lnRef idx="0">
              <a:schemeClr val="dk1">
                <a:shade val="80000"/>
                <a:hueOff val="0"/>
                <a:satOff val="0"/>
                <a:lumOff val="0"/>
                <a:alphaOff val="0"/>
              </a:schemeClr>
            </a:lnRef>
            <a:fillRef idx="3">
              <a:scrgbClr r="0" g="0" b="0"/>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135138" tIns="135138" rIns="135138" bIns="135138" numCol="1" spcCol="1270" anchor="ctr" anchorCtr="0">
              <a:noAutofit/>
            </a:bodyPr>
            <a:lstStyle/>
            <a:p>
              <a:pPr lvl="0" algn="ctr" defTabSz="844550">
                <a:lnSpc>
                  <a:spcPct val="90000"/>
                </a:lnSpc>
                <a:spcBef>
                  <a:spcPct val="0"/>
                </a:spcBef>
                <a:spcAft>
                  <a:spcPct val="35000"/>
                </a:spcAft>
              </a:pPr>
              <a:r>
                <a:rPr lang="fr-FR" sz="1800" b="1" kern="1200" dirty="0">
                  <a:latin typeface="Arial"/>
                  <a:cs typeface="Arial"/>
                </a:rPr>
                <a:t>Analyse et estimation des risques</a:t>
              </a:r>
            </a:p>
            <a:p>
              <a:pPr marL="0" marR="0" lvl="0" indent="0" algn="ctr" defTabSz="914400" eaLnBrk="1" fontAlgn="auto" latinLnBrk="0" hangingPunct="1">
                <a:lnSpc>
                  <a:spcPct val="100000"/>
                </a:lnSpc>
                <a:spcBef>
                  <a:spcPct val="0"/>
                </a:spcBef>
                <a:spcAft>
                  <a:spcPts val="0"/>
                </a:spcAft>
                <a:buClrTx/>
                <a:buSzTx/>
                <a:buFontTx/>
                <a:buNone/>
                <a:tabLst/>
                <a:defRPr/>
              </a:pPr>
              <a:r>
                <a:rPr lang="fr-CH" sz="1800" kern="1200" dirty="0">
                  <a:latin typeface="Abadi MT Condensed Light"/>
                  <a:cs typeface="Abadi MT Condensed Light"/>
                </a:rPr>
                <a:t>Permet de qualifier le risque</a:t>
              </a:r>
              <a:endParaRPr lang="fr-FR" sz="1800" kern="1200" dirty="0">
                <a:latin typeface="Abadi MT Condensed Light"/>
                <a:cs typeface="Abadi MT Condensed Light"/>
              </a:endParaRPr>
            </a:p>
            <a:p>
              <a:pPr lvl="0" algn="ctr" defTabSz="844550">
                <a:lnSpc>
                  <a:spcPct val="90000"/>
                </a:lnSpc>
                <a:spcBef>
                  <a:spcPct val="0"/>
                </a:spcBef>
                <a:spcAft>
                  <a:spcPct val="35000"/>
                </a:spcAft>
              </a:pPr>
              <a:r>
                <a:rPr lang="fr-CH" sz="1800" kern="1200" dirty="0">
                  <a:latin typeface="Abadi MT Condensed Light"/>
                  <a:cs typeface="Abadi MT Condensed Light"/>
                </a:rPr>
                <a:t> (qualitativement ou quantitativement)</a:t>
              </a:r>
              <a:endParaRPr lang="fr-FR" sz="1800" kern="1200" dirty="0">
                <a:latin typeface="Abadi MT Condensed Light"/>
                <a:cs typeface="Abadi MT Condensed Light"/>
              </a:endParaRPr>
            </a:p>
          </p:txBody>
        </p:sp>
        <p:sp>
          <p:nvSpPr>
            <p:cNvPr id="6" name="Forme libre 5"/>
            <p:cNvSpPr/>
            <p:nvPr/>
          </p:nvSpPr>
          <p:spPr>
            <a:xfrm>
              <a:off x="3365020" y="2979508"/>
              <a:ext cx="3664024" cy="3664024"/>
            </a:xfrm>
            <a:custGeom>
              <a:avLst/>
              <a:gdLst/>
              <a:ahLst/>
              <a:cxnLst/>
              <a:rect l="0" t="0" r="0" b="0"/>
              <a:pathLst>
                <a:path>
                  <a:moveTo>
                    <a:pt x="2722464" y="230961"/>
                  </a:moveTo>
                  <a:arcTo wR="1832012" hR="1832012" stAng="17944883" swAng="876271"/>
                </a:path>
              </a:pathLst>
            </a:custGeom>
            <a:noFill/>
            <a:ln>
              <a:tailEnd type="arrow"/>
            </a:ln>
          </p:spPr>
          <p:style>
            <a:lnRef idx="1">
              <a:schemeClr val="dk1">
                <a:hueOff val="0"/>
                <a:satOff val="0"/>
                <a:lumOff val="0"/>
                <a:alphaOff val="0"/>
              </a:schemeClr>
            </a:lnRef>
            <a:fillRef idx="0">
              <a:scrgbClr r="0" g="0" b="0"/>
            </a:fillRef>
            <a:effectRef idx="0">
              <a:schemeClr val="dk1">
                <a:hueOff val="0"/>
                <a:satOff val="0"/>
                <a:lumOff val="0"/>
                <a:alphaOff val="0"/>
              </a:schemeClr>
            </a:effectRef>
            <a:fontRef idx="minor">
              <a:schemeClr val="tx1">
                <a:hueOff val="0"/>
                <a:satOff val="0"/>
                <a:lumOff val="0"/>
                <a:alphaOff val="0"/>
              </a:schemeClr>
            </a:fontRef>
          </p:style>
          <p:txBody>
            <a:bodyPr/>
            <a:lstStyle/>
            <a:p>
              <a:endParaRPr lang="fr-FR"/>
            </a:p>
          </p:txBody>
        </p:sp>
        <p:sp>
          <p:nvSpPr>
            <p:cNvPr id="7" name="Forme libre 6"/>
            <p:cNvSpPr/>
            <p:nvPr/>
          </p:nvSpPr>
          <p:spPr>
            <a:xfrm>
              <a:off x="5477727" y="3597451"/>
              <a:ext cx="4004472" cy="1342432"/>
            </a:xfrm>
            <a:custGeom>
              <a:avLst/>
              <a:gdLst>
                <a:gd name="connsiteX0" fmla="*/ 0 w 4004472"/>
                <a:gd name="connsiteY0" fmla="*/ 223743 h 1342432"/>
                <a:gd name="connsiteX1" fmla="*/ 223743 w 4004472"/>
                <a:gd name="connsiteY1" fmla="*/ 0 h 1342432"/>
                <a:gd name="connsiteX2" fmla="*/ 3780729 w 4004472"/>
                <a:gd name="connsiteY2" fmla="*/ 0 h 1342432"/>
                <a:gd name="connsiteX3" fmla="*/ 4004472 w 4004472"/>
                <a:gd name="connsiteY3" fmla="*/ 223743 h 1342432"/>
                <a:gd name="connsiteX4" fmla="*/ 4004472 w 4004472"/>
                <a:gd name="connsiteY4" fmla="*/ 1118689 h 1342432"/>
                <a:gd name="connsiteX5" fmla="*/ 3780729 w 4004472"/>
                <a:gd name="connsiteY5" fmla="*/ 1342432 h 1342432"/>
                <a:gd name="connsiteX6" fmla="*/ 223743 w 4004472"/>
                <a:gd name="connsiteY6" fmla="*/ 1342432 h 1342432"/>
                <a:gd name="connsiteX7" fmla="*/ 0 w 4004472"/>
                <a:gd name="connsiteY7" fmla="*/ 1118689 h 1342432"/>
                <a:gd name="connsiteX8" fmla="*/ 0 w 4004472"/>
                <a:gd name="connsiteY8" fmla="*/ 223743 h 1342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04472" h="1342432">
                  <a:moveTo>
                    <a:pt x="0" y="223743"/>
                  </a:moveTo>
                  <a:cubicBezTo>
                    <a:pt x="0" y="100173"/>
                    <a:pt x="100173" y="0"/>
                    <a:pt x="223743" y="0"/>
                  </a:cubicBezTo>
                  <a:lnTo>
                    <a:pt x="3780729" y="0"/>
                  </a:lnTo>
                  <a:cubicBezTo>
                    <a:pt x="3904299" y="0"/>
                    <a:pt x="4004472" y="100173"/>
                    <a:pt x="4004472" y="223743"/>
                  </a:cubicBezTo>
                  <a:lnTo>
                    <a:pt x="4004472" y="1118689"/>
                  </a:lnTo>
                  <a:cubicBezTo>
                    <a:pt x="4004472" y="1242259"/>
                    <a:pt x="3904299" y="1342432"/>
                    <a:pt x="3780729" y="1342432"/>
                  </a:cubicBezTo>
                  <a:lnTo>
                    <a:pt x="223743" y="1342432"/>
                  </a:lnTo>
                  <a:cubicBezTo>
                    <a:pt x="100173" y="1342432"/>
                    <a:pt x="0" y="1242259"/>
                    <a:pt x="0" y="1118689"/>
                  </a:cubicBezTo>
                  <a:lnTo>
                    <a:pt x="0" y="223743"/>
                  </a:lnTo>
                  <a:close/>
                </a:path>
              </a:pathLst>
            </a:custGeom>
            <a:solidFill>
              <a:srgbClr val="CCCCFF"/>
            </a:solidFill>
            <a:ln w="57150">
              <a:solidFill>
                <a:schemeClr val="accent2"/>
              </a:solidFill>
            </a:ln>
          </p:spPr>
          <p:style>
            <a:lnRef idx="0">
              <a:schemeClr val="dk1">
                <a:shade val="80000"/>
                <a:hueOff val="0"/>
                <a:satOff val="0"/>
                <a:lumOff val="0"/>
                <a:alphaOff val="0"/>
              </a:schemeClr>
            </a:lnRef>
            <a:fillRef idx="3">
              <a:scrgbClr r="0" g="0" b="0"/>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134112" tIns="134112" rIns="134112" bIns="134112" numCol="1" spcCol="1270" anchor="ctr" anchorCtr="0">
              <a:noAutofit/>
            </a:bodyPr>
            <a:lstStyle/>
            <a:p>
              <a:pPr lvl="0" algn="ctr" defTabSz="844550">
                <a:lnSpc>
                  <a:spcPct val="90000"/>
                </a:lnSpc>
                <a:spcBef>
                  <a:spcPct val="0"/>
                </a:spcBef>
                <a:spcAft>
                  <a:spcPct val="35000"/>
                </a:spcAft>
              </a:pPr>
              <a:r>
                <a:rPr lang="fr-FR" sz="1800" b="1" kern="1200" dirty="0">
                  <a:latin typeface="Arial"/>
                  <a:cs typeface="Arial"/>
                </a:rPr>
                <a:t>Appréciation des risques</a:t>
              </a:r>
            </a:p>
            <a:p>
              <a:pPr lvl="0" algn="ctr" defTabSz="844550">
                <a:lnSpc>
                  <a:spcPct val="90000"/>
                </a:lnSpc>
                <a:spcBef>
                  <a:spcPct val="0"/>
                </a:spcBef>
                <a:spcAft>
                  <a:spcPct val="35000"/>
                </a:spcAft>
              </a:pPr>
              <a:r>
                <a:rPr lang="fr-CH" sz="1800" kern="1200" dirty="0">
                  <a:latin typeface="Abadi MT Condensed Light"/>
                  <a:cs typeface="Abadi MT Condensed Light"/>
                </a:rPr>
                <a:t>Permet de décider si le risque est acceptable ou non</a:t>
              </a:r>
              <a:endParaRPr lang="fr-FR" sz="1800" kern="1200" dirty="0">
                <a:latin typeface="Abadi MT Condensed Light"/>
                <a:cs typeface="Abadi MT Condensed Light"/>
              </a:endParaRPr>
            </a:p>
          </p:txBody>
        </p:sp>
        <p:sp>
          <p:nvSpPr>
            <p:cNvPr id="11" name="Forme libre 10"/>
            <p:cNvSpPr/>
            <p:nvPr/>
          </p:nvSpPr>
          <p:spPr>
            <a:xfrm>
              <a:off x="3345770" y="1937846"/>
              <a:ext cx="3664024" cy="3664024"/>
            </a:xfrm>
            <a:custGeom>
              <a:avLst/>
              <a:gdLst/>
              <a:ahLst/>
              <a:cxnLst/>
              <a:rect l="0" t="0" r="0" b="0"/>
              <a:pathLst>
                <a:path>
                  <a:moveTo>
                    <a:pt x="3127711" y="3127169"/>
                  </a:moveTo>
                  <a:arcTo wR="1832012" hR="1832012" stAng="2699281" swAng="967837"/>
                </a:path>
              </a:pathLst>
            </a:custGeom>
            <a:noFill/>
            <a:ln>
              <a:tailEnd type="arrow"/>
            </a:ln>
          </p:spPr>
          <p:style>
            <a:lnRef idx="1">
              <a:schemeClr val="dk1">
                <a:hueOff val="0"/>
                <a:satOff val="0"/>
                <a:lumOff val="0"/>
                <a:alphaOff val="0"/>
              </a:schemeClr>
            </a:lnRef>
            <a:fillRef idx="0">
              <a:scrgbClr r="0" g="0" b="0"/>
            </a:fillRef>
            <a:effectRef idx="0">
              <a:schemeClr val="dk1">
                <a:hueOff val="0"/>
                <a:satOff val="0"/>
                <a:lumOff val="0"/>
                <a:alphaOff val="0"/>
              </a:schemeClr>
            </a:effectRef>
            <a:fontRef idx="minor">
              <a:schemeClr val="tx1">
                <a:hueOff val="0"/>
                <a:satOff val="0"/>
                <a:lumOff val="0"/>
                <a:alphaOff val="0"/>
              </a:schemeClr>
            </a:fontRef>
          </p:style>
          <p:txBody>
            <a:bodyPr/>
            <a:lstStyle/>
            <a:p>
              <a:endParaRPr lang="fr-FR"/>
            </a:p>
          </p:txBody>
        </p:sp>
        <p:sp>
          <p:nvSpPr>
            <p:cNvPr id="12" name="Forme libre 11"/>
            <p:cNvSpPr/>
            <p:nvPr/>
          </p:nvSpPr>
          <p:spPr>
            <a:xfrm>
              <a:off x="3001816" y="5448838"/>
              <a:ext cx="4023140" cy="1349864"/>
            </a:xfrm>
            <a:custGeom>
              <a:avLst/>
              <a:gdLst>
                <a:gd name="connsiteX0" fmla="*/ 0 w 4023140"/>
                <a:gd name="connsiteY0" fmla="*/ 224982 h 1349864"/>
                <a:gd name="connsiteX1" fmla="*/ 224982 w 4023140"/>
                <a:gd name="connsiteY1" fmla="*/ 0 h 1349864"/>
                <a:gd name="connsiteX2" fmla="*/ 3798158 w 4023140"/>
                <a:gd name="connsiteY2" fmla="*/ 0 h 1349864"/>
                <a:gd name="connsiteX3" fmla="*/ 4023140 w 4023140"/>
                <a:gd name="connsiteY3" fmla="*/ 224982 h 1349864"/>
                <a:gd name="connsiteX4" fmla="*/ 4023140 w 4023140"/>
                <a:gd name="connsiteY4" fmla="*/ 1124882 h 1349864"/>
                <a:gd name="connsiteX5" fmla="*/ 3798158 w 4023140"/>
                <a:gd name="connsiteY5" fmla="*/ 1349864 h 1349864"/>
                <a:gd name="connsiteX6" fmla="*/ 224982 w 4023140"/>
                <a:gd name="connsiteY6" fmla="*/ 1349864 h 1349864"/>
                <a:gd name="connsiteX7" fmla="*/ 0 w 4023140"/>
                <a:gd name="connsiteY7" fmla="*/ 1124882 h 1349864"/>
                <a:gd name="connsiteX8" fmla="*/ 0 w 4023140"/>
                <a:gd name="connsiteY8" fmla="*/ 224982 h 1349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23140" h="1349864">
                  <a:moveTo>
                    <a:pt x="0" y="224982"/>
                  </a:moveTo>
                  <a:cubicBezTo>
                    <a:pt x="0" y="100728"/>
                    <a:pt x="100728" y="0"/>
                    <a:pt x="224982" y="0"/>
                  </a:cubicBezTo>
                  <a:lnTo>
                    <a:pt x="3798158" y="0"/>
                  </a:lnTo>
                  <a:cubicBezTo>
                    <a:pt x="3922412" y="0"/>
                    <a:pt x="4023140" y="100728"/>
                    <a:pt x="4023140" y="224982"/>
                  </a:cubicBezTo>
                  <a:lnTo>
                    <a:pt x="4023140" y="1124882"/>
                  </a:lnTo>
                  <a:cubicBezTo>
                    <a:pt x="4023140" y="1249136"/>
                    <a:pt x="3922412" y="1349864"/>
                    <a:pt x="3798158" y="1349864"/>
                  </a:cubicBezTo>
                  <a:lnTo>
                    <a:pt x="224982" y="1349864"/>
                  </a:lnTo>
                  <a:cubicBezTo>
                    <a:pt x="100728" y="1349864"/>
                    <a:pt x="0" y="1249136"/>
                    <a:pt x="0" y="1124882"/>
                  </a:cubicBezTo>
                  <a:lnTo>
                    <a:pt x="0" y="224982"/>
                  </a:lnTo>
                  <a:close/>
                </a:path>
              </a:pathLst>
            </a:custGeom>
            <a:solidFill>
              <a:srgbClr val="CCCCFF"/>
            </a:solidFill>
          </p:spPr>
          <p:style>
            <a:lnRef idx="0">
              <a:schemeClr val="dk1">
                <a:shade val="80000"/>
                <a:hueOff val="0"/>
                <a:satOff val="0"/>
                <a:lumOff val="0"/>
                <a:alphaOff val="0"/>
              </a:schemeClr>
            </a:lnRef>
            <a:fillRef idx="3">
              <a:scrgbClr r="0" g="0" b="0"/>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134475" tIns="134475" rIns="134475" bIns="134475" numCol="1" spcCol="1270" anchor="ctr" anchorCtr="0">
              <a:noAutofit/>
            </a:bodyPr>
            <a:lstStyle/>
            <a:p>
              <a:pPr lvl="0" algn="ctr" defTabSz="800100">
                <a:lnSpc>
                  <a:spcPct val="90000"/>
                </a:lnSpc>
                <a:spcBef>
                  <a:spcPct val="0"/>
                </a:spcBef>
                <a:spcAft>
                  <a:spcPct val="35000"/>
                </a:spcAft>
              </a:pPr>
              <a:r>
                <a:rPr lang="fr-FR" sz="1800" b="1" kern="1200" dirty="0">
                  <a:latin typeface="Arial"/>
                  <a:cs typeface="Arial"/>
                </a:rPr>
                <a:t>Mitigation des risques</a:t>
              </a:r>
            </a:p>
            <a:p>
              <a:pPr lvl="0" algn="ctr" defTabSz="800100">
                <a:lnSpc>
                  <a:spcPct val="90000"/>
                </a:lnSpc>
                <a:spcBef>
                  <a:spcPct val="0"/>
                </a:spcBef>
                <a:spcAft>
                  <a:spcPct val="35000"/>
                </a:spcAft>
              </a:pPr>
              <a:r>
                <a:rPr lang="fr-CH" sz="1800" kern="1200" dirty="0">
                  <a:latin typeface="Abadi MT Condensed Light"/>
                  <a:cs typeface="Abadi MT Condensed Light"/>
                </a:rPr>
                <a:t>Permet de mettre en place les mesures adéquates pour contenir le risque</a:t>
              </a:r>
              <a:endParaRPr lang="fr-FR" sz="1800" kern="1200" dirty="0">
                <a:latin typeface="Abadi MT Condensed Light"/>
                <a:cs typeface="Abadi MT Condensed Light"/>
              </a:endParaRPr>
            </a:p>
          </p:txBody>
        </p:sp>
        <p:sp>
          <p:nvSpPr>
            <p:cNvPr id="13" name="Forme libre 12"/>
            <p:cNvSpPr/>
            <p:nvPr/>
          </p:nvSpPr>
          <p:spPr>
            <a:xfrm>
              <a:off x="3043725" y="1949830"/>
              <a:ext cx="3664024" cy="3664024"/>
            </a:xfrm>
            <a:custGeom>
              <a:avLst/>
              <a:gdLst/>
              <a:ahLst/>
              <a:cxnLst/>
              <a:rect l="0" t="0" r="0" b="0"/>
              <a:pathLst>
                <a:path>
                  <a:moveTo>
                    <a:pt x="931521" y="3427439"/>
                  </a:moveTo>
                  <a:arcTo wR="1832012" hR="1832012" stAng="7166475" swAng="900232"/>
                </a:path>
              </a:pathLst>
            </a:custGeom>
            <a:noFill/>
            <a:ln>
              <a:tailEnd type="arrow"/>
            </a:ln>
          </p:spPr>
          <p:style>
            <a:lnRef idx="1">
              <a:schemeClr val="dk1">
                <a:hueOff val="0"/>
                <a:satOff val="0"/>
                <a:lumOff val="0"/>
                <a:alphaOff val="0"/>
              </a:schemeClr>
            </a:lnRef>
            <a:fillRef idx="0">
              <a:scrgbClr r="0" g="0" b="0"/>
            </a:fillRef>
            <a:effectRef idx="0">
              <a:schemeClr val="dk1">
                <a:hueOff val="0"/>
                <a:satOff val="0"/>
                <a:lumOff val="0"/>
                <a:alphaOff val="0"/>
              </a:schemeClr>
            </a:effectRef>
            <a:fontRef idx="minor">
              <a:schemeClr val="tx1">
                <a:hueOff val="0"/>
                <a:satOff val="0"/>
                <a:lumOff val="0"/>
                <a:alphaOff val="0"/>
              </a:schemeClr>
            </a:fontRef>
          </p:style>
          <p:txBody>
            <a:bodyPr/>
            <a:lstStyle/>
            <a:p>
              <a:endParaRPr lang="fr-FR"/>
            </a:p>
          </p:txBody>
        </p:sp>
        <p:sp>
          <p:nvSpPr>
            <p:cNvPr id="14" name="Forme libre 13"/>
            <p:cNvSpPr/>
            <p:nvPr/>
          </p:nvSpPr>
          <p:spPr>
            <a:xfrm>
              <a:off x="589456" y="3632098"/>
              <a:ext cx="4006212" cy="1342421"/>
            </a:xfrm>
            <a:custGeom>
              <a:avLst/>
              <a:gdLst>
                <a:gd name="connsiteX0" fmla="*/ 0 w 4006212"/>
                <a:gd name="connsiteY0" fmla="*/ 223741 h 1342421"/>
                <a:gd name="connsiteX1" fmla="*/ 223741 w 4006212"/>
                <a:gd name="connsiteY1" fmla="*/ 0 h 1342421"/>
                <a:gd name="connsiteX2" fmla="*/ 3782471 w 4006212"/>
                <a:gd name="connsiteY2" fmla="*/ 0 h 1342421"/>
                <a:gd name="connsiteX3" fmla="*/ 4006212 w 4006212"/>
                <a:gd name="connsiteY3" fmla="*/ 223741 h 1342421"/>
                <a:gd name="connsiteX4" fmla="*/ 4006212 w 4006212"/>
                <a:gd name="connsiteY4" fmla="*/ 1118680 h 1342421"/>
                <a:gd name="connsiteX5" fmla="*/ 3782471 w 4006212"/>
                <a:gd name="connsiteY5" fmla="*/ 1342421 h 1342421"/>
                <a:gd name="connsiteX6" fmla="*/ 223741 w 4006212"/>
                <a:gd name="connsiteY6" fmla="*/ 1342421 h 1342421"/>
                <a:gd name="connsiteX7" fmla="*/ 0 w 4006212"/>
                <a:gd name="connsiteY7" fmla="*/ 1118680 h 1342421"/>
                <a:gd name="connsiteX8" fmla="*/ 0 w 4006212"/>
                <a:gd name="connsiteY8" fmla="*/ 223741 h 1342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06212" h="1342421">
                  <a:moveTo>
                    <a:pt x="0" y="223741"/>
                  </a:moveTo>
                  <a:cubicBezTo>
                    <a:pt x="0" y="100172"/>
                    <a:pt x="100172" y="0"/>
                    <a:pt x="223741" y="0"/>
                  </a:cubicBezTo>
                  <a:lnTo>
                    <a:pt x="3782471" y="0"/>
                  </a:lnTo>
                  <a:cubicBezTo>
                    <a:pt x="3906040" y="0"/>
                    <a:pt x="4006212" y="100172"/>
                    <a:pt x="4006212" y="223741"/>
                  </a:cubicBezTo>
                  <a:lnTo>
                    <a:pt x="4006212" y="1118680"/>
                  </a:lnTo>
                  <a:cubicBezTo>
                    <a:pt x="4006212" y="1242249"/>
                    <a:pt x="3906040" y="1342421"/>
                    <a:pt x="3782471" y="1342421"/>
                  </a:cubicBezTo>
                  <a:lnTo>
                    <a:pt x="223741" y="1342421"/>
                  </a:lnTo>
                  <a:cubicBezTo>
                    <a:pt x="100172" y="1342421"/>
                    <a:pt x="0" y="1242249"/>
                    <a:pt x="0" y="1118680"/>
                  </a:cubicBezTo>
                  <a:lnTo>
                    <a:pt x="0" y="223741"/>
                  </a:lnTo>
                  <a:close/>
                </a:path>
              </a:pathLst>
            </a:custGeom>
            <a:solidFill>
              <a:srgbClr val="CCCCFF"/>
            </a:solidFill>
          </p:spPr>
          <p:style>
            <a:lnRef idx="0">
              <a:schemeClr val="dk1">
                <a:shade val="80000"/>
                <a:hueOff val="0"/>
                <a:satOff val="0"/>
                <a:lumOff val="0"/>
                <a:alphaOff val="0"/>
              </a:schemeClr>
            </a:lnRef>
            <a:fillRef idx="3">
              <a:scrgbClr r="0" g="0" b="0"/>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134112" tIns="134112" rIns="134112" bIns="134112" numCol="1" spcCol="1270" anchor="ctr" anchorCtr="0">
              <a:noAutofit/>
            </a:bodyPr>
            <a:lstStyle/>
            <a:p>
              <a:pPr lvl="0" algn="ctr" defTabSz="844550">
                <a:lnSpc>
                  <a:spcPct val="90000"/>
                </a:lnSpc>
                <a:spcBef>
                  <a:spcPct val="0"/>
                </a:spcBef>
                <a:spcAft>
                  <a:spcPct val="35000"/>
                </a:spcAft>
              </a:pPr>
              <a:r>
                <a:rPr lang="fr-FR" sz="1800" b="1" kern="1200" dirty="0">
                  <a:latin typeface="Arial"/>
                  <a:cs typeface="Arial"/>
                </a:rPr>
                <a:t>Gestion de crise</a:t>
              </a:r>
            </a:p>
            <a:p>
              <a:pPr lvl="0" algn="ctr" defTabSz="844550">
                <a:lnSpc>
                  <a:spcPct val="90000"/>
                </a:lnSpc>
                <a:spcBef>
                  <a:spcPct val="0"/>
                </a:spcBef>
                <a:spcAft>
                  <a:spcPct val="35000"/>
                </a:spcAft>
              </a:pPr>
              <a:r>
                <a:rPr lang="fr-CH" sz="1800" kern="1200" dirty="0">
                  <a:latin typeface="Abadi MT Condensed Light"/>
                  <a:cs typeface="Abadi MT Condensed Light"/>
                </a:rPr>
                <a:t>Permet, au cas où l’évènement indésirable se produit néanmoins, d’en limiter les conséquences </a:t>
              </a:r>
              <a:endParaRPr lang="fr-FR" sz="1800" kern="1200" dirty="0">
                <a:latin typeface="Abadi MT Condensed Light"/>
                <a:cs typeface="Abadi MT Condensed Light"/>
              </a:endParaRPr>
            </a:p>
          </p:txBody>
        </p:sp>
        <p:sp>
          <p:nvSpPr>
            <p:cNvPr id="17" name="Forme libre 16"/>
            <p:cNvSpPr/>
            <p:nvPr/>
          </p:nvSpPr>
          <p:spPr>
            <a:xfrm>
              <a:off x="3048871" y="2978477"/>
              <a:ext cx="3664024" cy="3664024"/>
            </a:xfrm>
            <a:custGeom>
              <a:avLst/>
              <a:gdLst/>
              <a:ahLst/>
              <a:cxnLst/>
              <a:rect l="0" t="0" r="0" b="0"/>
              <a:pathLst>
                <a:path>
                  <a:moveTo>
                    <a:pt x="539144" y="534028"/>
                  </a:moveTo>
                  <a:arcTo wR="1832012" hR="1832012" stAng="13506788" swAng="927282"/>
                </a:path>
              </a:pathLst>
            </a:custGeom>
            <a:noFill/>
            <a:ln>
              <a:tailEnd type="arrow"/>
            </a:ln>
          </p:spPr>
          <p:style>
            <a:lnRef idx="1">
              <a:schemeClr val="dk1">
                <a:hueOff val="0"/>
                <a:satOff val="0"/>
                <a:lumOff val="0"/>
                <a:alphaOff val="0"/>
              </a:schemeClr>
            </a:lnRef>
            <a:fillRef idx="0">
              <a:scrgbClr r="0" g="0" b="0"/>
            </a:fillRef>
            <a:effectRef idx="0">
              <a:schemeClr val="dk1">
                <a:hueOff val="0"/>
                <a:satOff val="0"/>
                <a:lumOff val="0"/>
                <a:alphaOff val="0"/>
              </a:schemeClr>
            </a:effectRef>
            <a:fontRef idx="minor">
              <a:schemeClr val="tx1">
                <a:hueOff val="0"/>
                <a:satOff val="0"/>
                <a:lumOff val="0"/>
                <a:alphaOff val="0"/>
              </a:schemeClr>
            </a:fontRef>
          </p:style>
          <p:txBody>
            <a:bodyPr/>
            <a:lstStyle/>
            <a:p>
              <a:endParaRPr lang="fr-FR"/>
            </a:p>
          </p:txBody>
        </p:sp>
      </p:grpSp>
    </p:spTree>
    <p:extLst>
      <p:ext uri="{BB962C8B-B14F-4D97-AF65-F5344CB8AC3E}">
        <p14:creationId xmlns:p14="http://schemas.microsoft.com/office/powerpoint/2010/main" val="11254858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sz="3600" dirty="0"/>
              <a:t>Exercice 7.2 en classe</a:t>
            </a:r>
          </a:p>
        </p:txBody>
      </p:sp>
      <p:sp>
        <p:nvSpPr>
          <p:cNvPr id="3" name="Espace réservé du contenu 2"/>
          <p:cNvSpPr>
            <a:spLocks noGrp="1"/>
          </p:cNvSpPr>
          <p:nvPr>
            <p:ph idx="1"/>
          </p:nvPr>
        </p:nvSpPr>
        <p:spPr/>
        <p:txBody>
          <a:bodyPr/>
          <a:lstStyle/>
          <a:p>
            <a:r>
              <a:rPr lang="fr-CH" dirty="0"/>
              <a:t>Formuler une définition de «risque acceptable»</a:t>
            </a:r>
          </a:p>
        </p:txBody>
      </p:sp>
    </p:spTree>
    <p:extLst>
      <p:ext uri="{BB962C8B-B14F-4D97-AF65-F5344CB8AC3E}">
        <p14:creationId xmlns:p14="http://schemas.microsoft.com/office/powerpoint/2010/main" val="39402083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0435" y="878342"/>
            <a:ext cx="9576707" cy="713694"/>
          </a:xfrm>
        </p:spPr>
        <p:txBody>
          <a:bodyPr/>
          <a:lstStyle/>
          <a:p>
            <a:r>
              <a:rPr lang="fr-CH" sz="3600" dirty="0"/>
              <a:t>Risque acceptable: Propositions (1/2)</a:t>
            </a:r>
          </a:p>
        </p:txBody>
      </p:sp>
      <p:sp>
        <p:nvSpPr>
          <p:cNvPr id="3" name="Espace réservé du contenu 2"/>
          <p:cNvSpPr>
            <a:spLocks noGrp="1"/>
          </p:cNvSpPr>
          <p:nvPr>
            <p:ph idx="1"/>
          </p:nvPr>
        </p:nvSpPr>
        <p:spPr>
          <a:xfrm>
            <a:off x="220435" y="1680273"/>
            <a:ext cx="9358993" cy="4776788"/>
          </a:xfrm>
        </p:spPr>
        <p:txBody>
          <a:bodyPr/>
          <a:lstStyle/>
          <a:p>
            <a:pPr marL="0" indent="0">
              <a:buNone/>
            </a:pPr>
            <a:r>
              <a:rPr lang="fr-CH" sz="1800" b="0" dirty="0"/>
              <a:t>Aucun risque n’est acceptable ou inacceptable </a:t>
            </a:r>
            <a:r>
              <a:rPr lang="fr-CH" sz="1800" b="0" i="1" dirty="0"/>
              <a:t>a priori</a:t>
            </a:r>
            <a:r>
              <a:rPr lang="fr-CH" sz="1800" b="0" dirty="0"/>
              <a:t>. Quelques définitions classées par catégories:</a:t>
            </a:r>
          </a:p>
          <a:p>
            <a:pPr marL="0" indent="0">
              <a:buNone/>
            </a:pPr>
            <a:endParaRPr lang="fr-CH" sz="1800" b="0" dirty="0"/>
          </a:p>
          <a:p>
            <a:pPr marL="0" indent="0">
              <a:buNone/>
            </a:pPr>
            <a:r>
              <a:rPr lang="fr-CH" sz="1800" dirty="0"/>
              <a:t>Lois et réglementation</a:t>
            </a:r>
          </a:p>
          <a:p>
            <a:r>
              <a:rPr lang="fr-CH" sz="1800" b="0" dirty="0"/>
              <a:t>Risque qui a été réduit à un niveau tolérable pour un organisme en regard de ses </a:t>
            </a:r>
            <a:r>
              <a:rPr lang="fr-CH" sz="1800" b="0" dirty="0">
                <a:solidFill>
                  <a:schemeClr val="accent6"/>
                </a:solidFill>
              </a:rPr>
              <a:t>obligations légales </a:t>
            </a:r>
            <a:r>
              <a:rPr lang="fr-CH" sz="1800" b="0" dirty="0"/>
              <a:t>et de sa propre </a:t>
            </a:r>
            <a:r>
              <a:rPr lang="fr-CH" sz="1800" b="0" dirty="0">
                <a:solidFill>
                  <a:schemeClr val="accent6"/>
                </a:solidFill>
              </a:rPr>
              <a:t>politique de santé et de sécurité au travail</a:t>
            </a:r>
            <a:r>
              <a:rPr lang="fr-CH" sz="1800" b="0" dirty="0"/>
              <a:t>. (OHSAS 18001) </a:t>
            </a:r>
          </a:p>
          <a:p>
            <a:r>
              <a:rPr lang="fr-CH" sz="1800" b="0" dirty="0"/>
              <a:t>Risque qui n’est </a:t>
            </a:r>
            <a:r>
              <a:rPr lang="fr-CH" sz="1800" b="0" dirty="0">
                <a:solidFill>
                  <a:schemeClr val="accent6"/>
                </a:solidFill>
              </a:rPr>
              <a:t>pas prohibé </a:t>
            </a:r>
            <a:r>
              <a:rPr lang="fr-CH" sz="1800" b="0" dirty="0"/>
              <a:t>par la loi, les normes ou les règlements </a:t>
            </a:r>
          </a:p>
          <a:p>
            <a:pPr marL="0" indent="0">
              <a:buNone/>
            </a:pPr>
            <a:r>
              <a:rPr lang="fr-CH" sz="1800" dirty="0"/>
              <a:t>Capacité à agir</a:t>
            </a:r>
          </a:p>
          <a:p>
            <a:r>
              <a:rPr lang="fr-CH" sz="1800" b="0" dirty="0"/>
              <a:t>Risque </a:t>
            </a:r>
            <a:r>
              <a:rPr lang="fr-CH" sz="1800" b="0" dirty="0">
                <a:solidFill>
                  <a:schemeClr val="accent6"/>
                </a:solidFill>
              </a:rPr>
              <a:t>contre lequel je ne puis rien </a:t>
            </a:r>
            <a:r>
              <a:rPr lang="fr-CH" sz="1800" b="0" dirty="0"/>
              <a:t>(notamment les risques naturels) </a:t>
            </a:r>
          </a:p>
          <a:p>
            <a:pPr marL="0" indent="0">
              <a:buNone/>
            </a:pPr>
            <a:r>
              <a:rPr lang="fr-CH" sz="1800" dirty="0"/>
              <a:t>Opinion</a:t>
            </a:r>
          </a:p>
          <a:p>
            <a:r>
              <a:rPr lang="fr-CH" sz="1800" b="0" dirty="0"/>
              <a:t>Risque que </a:t>
            </a:r>
            <a:r>
              <a:rPr lang="fr-CH" sz="1800" b="0" dirty="0">
                <a:solidFill>
                  <a:schemeClr val="accent6"/>
                </a:solidFill>
              </a:rPr>
              <a:t>l’opinion publique </a:t>
            </a:r>
            <a:r>
              <a:rPr lang="fr-CH" sz="1800" b="0" dirty="0"/>
              <a:t>tolère ou tolérera (ou plus probablement ne dit pas que ce n’est pas tolérable)</a:t>
            </a:r>
          </a:p>
          <a:p>
            <a:r>
              <a:rPr lang="fr-FR" sz="1800" b="0" dirty="0"/>
              <a:t>Risque que les </a:t>
            </a:r>
            <a:r>
              <a:rPr lang="fr-FR" sz="1800" b="0" dirty="0">
                <a:solidFill>
                  <a:schemeClr val="accent6"/>
                </a:solidFill>
              </a:rPr>
              <a:t>professionnels </a:t>
            </a:r>
            <a:r>
              <a:rPr lang="fr-FR" sz="1800" b="0" dirty="0"/>
              <a:t>disent être acceptable </a:t>
            </a:r>
          </a:p>
          <a:p>
            <a:r>
              <a:rPr lang="fr-FR" sz="1800" b="0" dirty="0"/>
              <a:t>Risque que les </a:t>
            </a:r>
            <a:r>
              <a:rPr lang="fr-FR" sz="1800" b="0" dirty="0">
                <a:solidFill>
                  <a:schemeClr val="accent6"/>
                </a:solidFill>
              </a:rPr>
              <a:t>politiciens</a:t>
            </a:r>
            <a:r>
              <a:rPr lang="fr-FR" sz="1800" b="0" dirty="0"/>
              <a:t> disent être acceptable </a:t>
            </a:r>
          </a:p>
          <a:p>
            <a:endParaRPr lang="fr-CH" sz="1800" b="0" dirty="0"/>
          </a:p>
          <a:p>
            <a:endParaRPr lang="fr-CH" sz="1800" dirty="0"/>
          </a:p>
        </p:txBody>
      </p:sp>
    </p:spTree>
    <p:extLst>
      <p:ext uri="{BB962C8B-B14F-4D97-AF65-F5344CB8AC3E}">
        <p14:creationId xmlns:p14="http://schemas.microsoft.com/office/powerpoint/2010/main" val="432872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20436" y="2167230"/>
            <a:ext cx="8915400" cy="3841684"/>
          </a:xfrm>
        </p:spPr>
        <p:txBody>
          <a:bodyPr/>
          <a:lstStyle/>
          <a:p>
            <a:pPr marL="0" indent="0">
              <a:buNone/>
            </a:pPr>
            <a:r>
              <a:rPr lang="fr-FR" sz="1800" dirty="0"/>
              <a:t>Niveau et comparaison relative</a:t>
            </a:r>
          </a:p>
          <a:p>
            <a:r>
              <a:rPr lang="fr-FR" sz="1800" b="0" dirty="0"/>
              <a:t>Risque inférieur à une </a:t>
            </a:r>
            <a:r>
              <a:rPr lang="fr-FR" sz="1800" b="0" dirty="0">
                <a:solidFill>
                  <a:schemeClr val="accent6"/>
                </a:solidFill>
              </a:rPr>
              <a:t>probabilité</a:t>
            </a:r>
            <a:r>
              <a:rPr lang="fr-FR" sz="1800" b="0" dirty="0"/>
              <a:t> définie arbitrairement (NB: définition bancale car ne portant que sur la fréquence et non les dommages)</a:t>
            </a:r>
          </a:p>
          <a:p>
            <a:r>
              <a:rPr lang="fr-FR" sz="1800" b="0" dirty="0"/>
              <a:t>Risque inférieur à un certain </a:t>
            </a:r>
            <a:r>
              <a:rPr lang="fr-FR" sz="1800" b="0" dirty="0">
                <a:solidFill>
                  <a:schemeClr val="accent6"/>
                </a:solidFill>
              </a:rPr>
              <a:t>niveau déjà toléré </a:t>
            </a:r>
          </a:p>
          <a:p>
            <a:r>
              <a:rPr lang="fr-FR" sz="1800" b="0" dirty="0"/>
              <a:t>Risque inférieur à une </a:t>
            </a:r>
            <a:r>
              <a:rPr lang="fr-FR" sz="1800" b="0" dirty="0">
                <a:solidFill>
                  <a:schemeClr val="accent6"/>
                </a:solidFill>
              </a:rPr>
              <a:t>fraction de la morbidité totale </a:t>
            </a:r>
            <a:r>
              <a:rPr lang="fr-FR" sz="1800" b="0" dirty="0"/>
              <a:t>dans la communauté </a:t>
            </a:r>
          </a:p>
          <a:p>
            <a:pPr marL="0" indent="0">
              <a:buNone/>
            </a:pPr>
            <a:r>
              <a:rPr lang="fr-FR" sz="1800" dirty="0"/>
              <a:t>Rapport coût-bénéfice</a:t>
            </a:r>
          </a:p>
          <a:p>
            <a:r>
              <a:rPr lang="fr-FR" sz="1800" b="0" dirty="0"/>
              <a:t>Risque dont le </a:t>
            </a:r>
            <a:r>
              <a:rPr lang="fr-FR" sz="1800" b="0" dirty="0">
                <a:solidFill>
                  <a:schemeClr val="accent6"/>
                </a:solidFill>
              </a:rPr>
              <a:t>coût de la réduction du risque </a:t>
            </a:r>
            <a:r>
              <a:rPr lang="fr-FR" sz="1800" b="0" dirty="0"/>
              <a:t>est supérieur aux coûts économisés</a:t>
            </a:r>
          </a:p>
          <a:p>
            <a:r>
              <a:rPr lang="fr-FR" sz="1800" b="0" dirty="0"/>
              <a:t>Risque dont les coûts d'opportunité</a:t>
            </a:r>
            <a:r>
              <a:rPr lang="fr-FR" sz="1800" b="0" baseline="30000" dirty="0"/>
              <a:t>1) </a:t>
            </a:r>
            <a:r>
              <a:rPr lang="fr-FR" sz="1800" b="0" dirty="0"/>
              <a:t>seraient </a:t>
            </a:r>
            <a:r>
              <a:rPr lang="fr-FR" sz="1800" b="0" dirty="0">
                <a:solidFill>
                  <a:schemeClr val="accent6"/>
                </a:solidFill>
              </a:rPr>
              <a:t>mieux utilisés pour d'autres problèmes </a:t>
            </a:r>
            <a:r>
              <a:rPr lang="fr-FR" sz="1800" b="0" dirty="0"/>
              <a:t>plus urgents</a:t>
            </a:r>
          </a:p>
          <a:p>
            <a:r>
              <a:rPr lang="fr-FR" sz="1800" b="0" dirty="0"/>
              <a:t>Niveau de préjudice ou de perte humaine et/ou matérielle résultant d'un processus industriel qui est considéré comme tolérable par une société ou des autorités au vu de </a:t>
            </a:r>
            <a:r>
              <a:rPr lang="fr-FR" sz="1800" b="0" dirty="0">
                <a:solidFill>
                  <a:schemeClr val="accent6"/>
                </a:solidFill>
              </a:rPr>
              <a:t>l'analyse coût-bénéfice </a:t>
            </a:r>
            <a:r>
              <a:rPr lang="fr-FR" sz="1800" b="0" dirty="0"/>
              <a:t>sociale, politique et économique</a:t>
            </a:r>
          </a:p>
        </p:txBody>
      </p:sp>
      <p:sp>
        <p:nvSpPr>
          <p:cNvPr id="5" name="Titre 1">
            <a:extLst>
              <a:ext uri="{FF2B5EF4-FFF2-40B4-BE49-F238E27FC236}">
                <a16:creationId xmlns:a16="http://schemas.microsoft.com/office/drawing/2014/main" id="{F652B144-50A7-5E4E-9BE7-96927A14BD4A}"/>
              </a:ext>
            </a:extLst>
          </p:cNvPr>
          <p:cNvSpPr txBox="1">
            <a:spLocks/>
          </p:cNvSpPr>
          <p:nvPr/>
        </p:nvSpPr>
        <p:spPr>
          <a:xfrm>
            <a:off x="220435" y="942327"/>
            <a:ext cx="9576707" cy="713694"/>
          </a:xfrm>
          <a:prstGeom prst="rect">
            <a:avLst/>
          </a:prstGeom>
        </p:spPr>
        <p:txBody>
          <a:bodyPr/>
          <a:lstStyle>
            <a:lvl1pPr algn="l" rtl="0" eaLnBrk="0" fontAlgn="base" hangingPunct="0">
              <a:spcBef>
                <a:spcPct val="0"/>
              </a:spcBef>
              <a:spcAft>
                <a:spcPct val="0"/>
              </a:spcAft>
              <a:defRPr sz="4000" b="1">
                <a:solidFill>
                  <a:schemeClr val="tx1"/>
                </a:solidFill>
                <a:latin typeface="Arial" panose="020B0604020202020204" pitchFamily="34" charset="0"/>
                <a:ea typeface="+mj-ea"/>
                <a:cs typeface="Arial" panose="020B0604020202020204" pitchFamily="34" charset="0"/>
              </a:defRPr>
            </a:lvl1pPr>
            <a:lvl2pPr algn="r" rtl="0" eaLnBrk="0" fontAlgn="base" hangingPunct="0">
              <a:spcBef>
                <a:spcPct val="0"/>
              </a:spcBef>
              <a:spcAft>
                <a:spcPct val="0"/>
              </a:spcAft>
              <a:defRPr sz="4000" b="1">
                <a:solidFill>
                  <a:schemeClr val="tx1"/>
                </a:solidFill>
                <a:latin typeface="Times New Roman" pitchFamily="18" charset="0"/>
              </a:defRPr>
            </a:lvl2pPr>
            <a:lvl3pPr algn="r" rtl="0" eaLnBrk="0" fontAlgn="base" hangingPunct="0">
              <a:spcBef>
                <a:spcPct val="0"/>
              </a:spcBef>
              <a:spcAft>
                <a:spcPct val="0"/>
              </a:spcAft>
              <a:defRPr sz="4000" b="1">
                <a:solidFill>
                  <a:schemeClr val="tx1"/>
                </a:solidFill>
                <a:latin typeface="Times New Roman" pitchFamily="18" charset="0"/>
              </a:defRPr>
            </a:lvl3pPr>
            <a:lvl4pPr algn="r" rtl="0" eaLnBrk="0" fontAlgn="base" hangingPunct="0">
              <a:spcBef>
                <a:spcPct val="0"/>
              </a:spcBef>
              <a:spcAft>
                <a:spcPct val="0"/>
              </a:spcAft>
              <a:defRPr sz="4000" b="1">
                <a:solidFill>
                  <a:schemeClr val="tx1"/>
                </a:solidFill>
                <a:latin typeface="Times New Roman" pitchFamily="18" charset="0"/>
              </a:defRPr>
            </a:lvl4pPr>
            <a:lvl5pPr algn="r" rtl="0" eaLnBrk="0" fontAlgn="base" hangingPunct="0">
              <a:spcBef>
                <a:spcPct val="0"/>
              </a:spcBef>
              <a:spcAft>
                <a:spcPct val="0"/>
              </a:spcAft>
              <a:defRPr sz="4000" b="1">
                <a:solidFill>
                  <a:schemeClr val="tx1"/>
                </a:solidFill>
                <a:latin typeface="Times New Roman" pitchFamily="18" charset="0"/>
              </a:defRPr>
            </a:lvl5pPr>
            <a:lvl6pPr marL="457200" algn="r" rtl="0" eaLnBrk="0" fontAlgn="base" hangingPunct="0">
              <a:spcBef>
                <a:spcPct val="0"/>
              </a:spcBef>
              <a:spcAft>
                <a:spcPct val="0"/>
              </a:spcAft>
              <a:defRPr sz="4000" b="1">
                <a:solidFill>
                  <a:schemeClr val="tx1"/>
                </a:solidFill>
                <a:latin typeface="Times New Roman" pitchFamily="18" charset="0"/>
              </a:defRPr>
            </a:lvl6pPr>
            <a:lvl7pPr marL="914400" algn="r" rtl="0" eaLnBrk="0" fontAlgn="base" hangingPunct="0">
              <a:spcBef>
                <a:spcPct val="0"/>
              </a:spcBef>
              <a:spcAft>
                <a:spcPct val="0"/>
              </a:spcAft>
              <a:defRPr sz="4000" b="1">
                <a:solidFill>
                  <a:schemeClr val="tx1"/>
                </a:solidFill>
                <a:latin typeface="Times New Roman" pitchFamily="18" charset="0"/>
              </a:defRPr>
            </a:lvl7pPr>
            <a:lvl8pPr marL="1371600" algn="r" rtl="0" eaLnBrk="0" fontAlgn="base" hangingPunct="0">
              <a:spcBef>
                <a:spcPct val="0"/>
              </a:spcBef>
              <a:spcAft>
                <a:spcPct val="0"/>
              </a:spcAft>
              <a:defRPr sz="4000" b="1">
                <a:solidFill>
                  <a:schemeClr val="tx1"/>
                </a:solidFill>
                <a:latin typeface="Times New Roman" pitchFamily="18" charset="0"/>
              </a:defRPr>
            </a:lvl8pPr>
            <a:lvl9pPr marL="1828800" algn="r" rtl="0" eaLnBrk="0" fontAlgn="base" hangingPunct="0">
              <a:spcBef>
                <a:spcPct val="0"/>
              </a:spcBef>
              <a:spcAft>
                <a:spcPct val="0"/>
              </a:spcAft>
              <a:defRPr sz="4000" b="1">
                <a:solidFill>
                  <a:schemeClr val="tx1"/>
                </a:solidFill>
                <a:latin typeface="Times New Roman" pitchFamily="18" charset="0"/>
              </a:defRPr>
            </a:lvl9pPr>
          </a:lstStyle>
          <a:p>
            <a:r>
              <a:rPr lang="fr-CH" sz="3600" kern="0" dirty="0"/>
              <a:t>Risque acceptable: Propositions (2/2)</a:t>
            </a:r>
          </a:p>
        </p:txBody>
      </p:sp>
      <p:sp>
        <p:nvSpPr>
          <p:cNvPr id="8" name="Rectangle 7">
            <a:extLst>
              <a:ext uri="{FF2B5EF4-FFF2-40B4-BE49-F238E27FC236}">
                <a16:creationId xmlns:a16="http://schemas.microsoft.com/office/drawing/2014/main" id="{A66D6748-A94B-F94D-A58D-C2F2492FB4C4}"/>
              </a:ext>
            </a:extLst>
          </p:cNvPr>
          <p:cNvSpPr/>
          <p:nvPr/>
        </p:nvSpPr>
        <p:spPr>
          <a:xfrm>
            <a:off x="595745" y="6043069"/>
            <a:ext cx="8540091" cy="954107"/>
          </a:xfrm>
          <a:prstGeom prst="rect">
            <a:avLst/>
          </a:prstGeom>
        </p:spPr>
        <p:txBody>
          <a:bodyPr wrap="square">
            <a:spAutoFit/>
          </a:bodyPr>
          <a:lstStyle/>
          <a:p>
            <a:r>
              <a:rPr lang="fr-FR" sz="1400" baseline="30000" dirty="0"/>
              <a:t>1) </a:t>
            </a:r>
            <a:r>
              <a:rPr lang="fr-FR" sz="1400" dirty="0"/>
              <a:t>Le coût d'opportunité (de l'anglais </a:t>
            </a:r>
            <a:r>
              <a:rPr lang="fr-FR" sz="1400" dirty="0" err="1"/>
              <a:t>opportunity</a:t>
            </a:r>
            <a:r>
              <a:rPr lang="fr-FR" sz="1400" dirty="0"/>
              <a:t> </a:t>
            </a:r>
            <a:r>
              <a:rPr lang="fr-FR" sz="1400" dirty="0" err="1"/>
              <a:t>cost</a:t>
            </a:r>
            <a:r>
              <a:rPr lang="fr-FR" sz="1400" dirty="0"/>
              <a:t>), également appelé coût d'option, coût alternatif, coût de substitution, coût de renonciation ou encore coût de renoncement désigne la perte des biens auxquels on renonce lorsqu'on procède à un choix, autrement dit lorsqu'on affecte les ressources disponibles à un usage donné au détriment d'autres choix (</a:t>
            </a:r>
            <a:r>
              <a:rPr lang="fr-FR" sz="1400" dirty="0" err="1"/>
              <a:t>Wikipedia</a:t>
            </a:r>
            <a:r>
              <a:rPr lang="fr-FR" sz="1400" dirty="0"/>
              <a:t>)</a:t>
            </a:r>
          </a:p>
        </p:txBody>
      </p:sp>
    </p:spTree>
    <p:extLst>
      <p:ext uri="{BB962C8B-B14F-4D97-AF65-F5344CB8AC3E}">
        <p14:creationId xmlns:p14="http://schemas.microsoft.com/office/powerpoint/2010/main" val="383491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036226-680A-D009-701F-ED9BB7B0428E}"/>
            </a:ext>
          </a:extLst>
        </p:cNvPr>
        <p:cNvGrpSpPr/>
        <p:nvPr/>
      </p:nvGrpSpPr>
      <p:grpSpPr>
        <a:xfrm>
          <a:off x="0" y="0"/>
          <a:ext cx="0" cy="0"/>
          <a:chOff x="0" y="0"/>
          <a:chExt cx="0" cy="0"/>
        </a:xfrm>
      </p:grpSpPr>
      <p:sp>
        <p:nvSpPr>
          <p:cNvPr id="5" name="Titre 1">
            <a:extLst>
              <a:ext uri="{FF2B5EF4-FFF2-40B4-BE49-F238E27FC236}">
                <a16:creationId xmlns:a16="http://schemas.microsoft.com/office/drawing/2014/main" id="{4385E963-1D51-A3E8-0677-C8A669CBE092}"/>
              </a:ext>
            </a:extLst>
          </p:cNvPr>
          <p:cNvSpPr txBox="1">
            <a:spLocks/>
          </p:cNvSpPr>
          <p:nvPr/>
        </p:nvSpPr>
        <p:spPr>
          <a:xfrm>
            <a:off x="220435" y="942327"/>
            <a:ext cx="9576707" cy="713694"/>
          </a:xfrm>
          <a:prstGeom prst="rect">
            <a:avLst/>
          </a:prstGeom>
        </p:spPr>
        <p:txBody>
          <a:bodyPr/>
          <a:lstStyle>
            <a:lvl1pPr algn="l" rtl="0" eaLnBrk="0" fontAlgn="base" hangingPunct="0">
              <a:spcBef>
                <a:spcPct val="0"/>
              </a:spcBef>
              <a:spcAft>
                <a:spcPct val="0"/>
              </a:spcAft>
              <a:defRPr sz="4000" b="1">
                <a:solidFill>
                  <a:schemeClr val="tx1"/>
                </a:solidFill>
                <a:latin typeface="Arial" panose="020B0604020202020204" pitchFamily="34" charset="0"/>
                <a:ea typeface="+mj-ea"/>
                <a:cs typeface="Arial" panose="020B0604020202020204" pitchFamily="34" charset="0"/>
              </a:defRPr>
            </a:lvl1pPr>
            <a:lvl2pPr algn="r" rtl="0" eaLnBrk="0" fontAlgn="base" hangingPunct="0">
              <a:spcBef>
                <a:spcPct val="0"/>
              </a:spcBef>
              <a:spcAft>
                <a:spcPct val="0"/>
              </a:spcAft>
              <a:defRPr sz="4000" b="1">
                <a:solidFill>
                  <a:schemeClr val="tx1"/>
                </a:solidFill>
                <a:latin typeface="Times New Roman" pitchFamily="18" charset="0"/>
              </a:defRPr>
            </a:lvl2pPr>
            <a:lvl3pPr algn="r" rtl="0" eaLnBrk="0" fontAlgn="base" hangingPunct="0">
              <a:spcBef>
                <a:spcPct val="0"/>
              </a:spcBef>
              <a:spcAft>
                <a:spcPct val="0"/>
              </a:spcAft>
              <a:defRPr sz="4000" b="1">
                <a:solidFill>
                  <a:schemeClr val="tx1"/>
                </a:solidFill>
                <a:latin typeface="Times New Roman" pitchFamily="18" charset="0"/>
              </a:defRPr>
            </a:lvl3pPr>
            <a:lvl4pPr algn="r" rtl="0" eaLnBrk="0" fontAlgn="base" hangingPunct="0">
              <a:spcBef>
                <a:spcPct val="0"/>
              </a:spcBef>
              <a:spcAft>
                <a:spcPct val="0"/>
              </a:spcAft>
              <a:defRPr sz="4000" b="1">
                <a:solidFill>
                  <a:schemeClr val="tx1"/>
                </a:solidFill>
                <a:latin typeface="Times New Roman" pitchFamily="18" charset="0"/>
              </a:defRPr>
            </a:lvl4pPr>
            <a:lvl5pPr algn="r" rtl="0" eaLnBrk="0" fontAlgn="base" hangingPunct="0">
              <a:spcBef>
                <a:spcPct val="0"/>
              </a:spcBef>
              <a:spcAft>
                <a:spcPct val="0"/>
              </a:spcAft>
              <a:defRPr sz="4000" b="1">
                <a:solidFill>
                  <a:schemeClr val="tx1"/>
                </a:solidFill>
                <a:latin typeface="Times New Roman" pitchFamily="18" charset="0"/>
              </a:defRPr>
            </a:lvl5pPr>
            <a:lvl6pPr marL="457200" algn="r" rtl="0" eaLnBrk="0" fontAlgn="base" hangingPunct="0">
              <a:spcBef>
                <a:spcPct val="0"/>
              </a:spcBef>
              <a:spcAft>
                <a:spcPct val="0"/>
              </a:spcAft>
              <a:defRPr sz="4000" b="1">
                <a:solidFill>
                  <a:schemeClr val="tx1"/>
                </a:solidFill>
                <a:latin typeface="Times New Roman" pitchFamily="18" charset="0"/>
              </a:defRPr>
            </a:lvl6pPr>
            <a:lvl7pPr marL="914400" algn="r" rtl="0" eaLnBrk="0" fontAlgn="base" hangingPunct="0">
              <a:spcBef>
                <a:spcPct val="0"/>
              </a:spcBef>
              <a:spcAft>
                <a:spcPct val="0"/>
              </a:spcAft>
              <a:defRPr sz="4000" b="1">
                <a:solidFill>
                  <a:schemeClr val="tx1"/>
                </a:solidFill>
                <a:latin typeface="Times New Roman" pitchFamily="18" charset="0"/>
              </a:defRPr>
            </a:lvl7pPr>
            <a:lvl8pPr marL="1371600" algn="r" rtl="0" eaLnBrk="0" fontAlgn="base" hangingPunct="0">
              <a:spcBef>
                <a:spcPct val="0"/>
              </a:spcBef>
              <a:spcAft>
                <a:spcPct val="0"/>
              </a:spcAft>
              <a:defRPr sz="4000" b="1">
                <a:solidFill>
                  <a:schemeClr val="tx1"/>
                </a:solidFill>
                <a:latin typeface="Times New Roman" pitchFamily="18" charset="0"/>
              </a:defRPr>
            </a:lvl8pPr>
            <a:lvl9pPr marL="1828800" algn="r" rtl="0" eaLnBrk="0" fontAlgn="base" hangingPunct="0">
              <a:spcBef>
                <a:spcPct val="0"/>
              </a:spcBef>
              <a:spcAft>
                <a:spcPct val="0"/>
              </a:spcAft>
              <a:defRPr sz="4000" b="1">
                <a:solidFill>
                  <a:schemeClr val="tx1"/>
                </a:solidFill>
                <a:latin typeface="Times New Roman" pitchFamily="18" charset="0"/>
              </a:defRPr>
            </a:lvl9pPr>
          </a:lstStyle>
          <a:p>
            <a:r>
              <a:rPr lang="fr-CH" sz="3600" kern="0" dirty="0"/>
              <a:t>Risque acceptable:</a:t>
            </a:r>
            <a:br>
              <a:rPr lang="fr-CH" sz="3600" kern="0" dirty="0"/>
            </a:br>
            <a:r>
              <a:rPr lang="fr-CH" sz="3600" kern="0" dirty="0"/>
              <a:t>Exemples – risques individuels</a:t>
            </a:r>
          </a:p>
        </p:txBody>
      </p:sp>
      <p:pic>
        <p:nvPicPr>
          <p:cNvPr id="3" name="Image 2">
            <a:extLst>
              <a:ext uri="{FF2B5EF4-FFF2-40B4-BE49-F238E27FC236}">
                <a16:creationId xmlns:a16="http://schemas.microsoft.com/office/drawing/2014/main" id="{7D17F6BE-985A-3B0A-599C-A4723D87CAAC}"/>
              </a:ext>
            </a:extLst>
          </p:cNvPr>
          <p:cNvPicPr>
            <a:picLocks noChangeAspect="1"/>
          </p:cNvPicPr>
          <p:nvPr/>
        </p:nvPicPr>
        <p:blipFill>
          <a:blip r:embed="rId2"/>
          <a:stretch>
            <a:fillRect/>
          </a:stretch>
        </p:blipFill>
        <p:spPr>
          <a:xfrm>
            <a:off x="220435" y="2057399"/>
            <a:ext cx="9687694" cy="4352827"/>
          </a:xfrm>
          <a:prstGeom prst="rect">
            <a:avLst/>
          </a:prstGeom>
        </p:spPr>
      </p:pic>
    </p:spTree>
    <p:extLst>
      <p:ext uri="{BB962C8B-B14F-4D97-AF65-F5344CB8AC3E}">
        <p14:creationId xmlns:p14="http://schemas.microsoft.com/office/powerpoint/2010/main" val="19273238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FD0FA6-67C6-2320-9663-409454AE6899}"/>
            </a:ext>
          </a:extLst>
        </p:cNvPr>
        <p:cNvGrpSpPr/>
        <p:nvPr/>
      </p:nvGrpSpPr>
      <p:grpSpPr>
        <a:xfrm>
          <a:off x="0" y="0"/>
          <a:ext cx="0" cy="0"/>
          <a:chOff x="0" y="0"/>
          <a:chExt cx="0" cy="0"/>
        </a:xfrm>
      </p:grpSpPr>
      <p:sp>
        <p:nvSpPr>
          <p:cNvPr id="5" name="Titre 1">
            <a:extLst>
              <a:ext uri="{FF2B5EF4-FFF2-40B4-BE49-F238E27FC236}">
                <a16:creationId xmlns:a16="http://schemas.microsoft.com/office/drawing/2014/main" id="{118EFAA7-8FBF-982F-6144-F655C2A5E0BF}"/>
              </a:ext>
            </a:extLst>
          </p:cNvPr>
          <p:cNvSpPr txBox="1">
            <a:spLocks/>
          </p:cNvSpPr>
          <p:nvPr/>
        </p:nvSpPr>
        <p:spPr>
          <a:xfrm>
            <a:off x="220435" y="942327"/>
            <a:ext cx="9576707" cy="713694"/>
          </a:xfrm>
          <a:prstGeom prst="rect">
            <a:avLst/>
          </a:prstGeom>
        </p:spPr>
        <p:txBody>
          <a:bodyPr/>
          <a:lstStyle>
            <a:lvl1pPr algn="l" rtl="0" eaLnBrk="0" fontAlgn="base" hangingPunct="0">
              <a:spcBef>
                <a:spcPct val="0"/>
              </a:spcBef>
              <a:spcAft>
                <a:spcPct val="0"/>
              </a:spcAft>
              <a:defRPr sz="4000" b="1">
                <a:solidFill>
                  <a:schemeClr val="tx1"/>
                </a:solidFill>
                <a:latin typeface="Arial" panose="020B0604020202020204" pitchFamily="34" charset="0"/>
                <a:ea typeface="+mj-ea"/>
                <a:cs typeface="Arial" panose="020B0604020202020204" pitchFamily="34" charset="0"/>
              </a:defRPr>
            </a:lvl1pPr>
            <a:lvl2pPr algn="r" rtl="0" eaLnBrk="0" fontAlgn="base" hangingPunct="0">
              <a:spcBef>
                <a:spcPct val="0"/>
              </a:spcBef>
              <a:spcAft>
                <a:spcPct val="0"/>
              </a:spcAft>
              <a:defRPr sz="4000" b="1">
                <a:solidFill>
                  <a:schemeClr val="tx1"/>
                </a:solidFill>
                <a:latin typeface="Times New Roman" pitchFamily="18" charset="0"/>
              </a:defRPr>
            </a:lvl2pPr>
            <a:lvl3pPr algn="r" rtl="0" eaLnBrk="0" fontAlgn="base" hangingPunct="0">
              <a:spcBef>
                <a:spcPct val="0"/>
              </a:spcBef>
              <a:spcAft>
                <a:spcPct val="0"/>
              </a:spcAft>
              <a:defRPr sz="4000" b="1">
                <a:solidFill>
                  <a:schemeClr val="tx1"/>
                </a:solidFill>
                <a:latin typeface="Times New Roman" pitchFamily="18" charset="0"/>
              </a:defRPr>
            </a:lvl3pPr>
            <a:lvl4pPr algn="r" rtl="0" eaLnBrk="0" fontAlgn="base" hangingPunct="0">
              <a:spcBef>
                <a:spcPct val="0"/>
              </a:spcBef>
              <a:spcAft>
                <a:spcPct val="0"/>
              </a:spcAft>
              <a:defRPr sz="4000" b="1">
                <a:solidFill>
                  <a:schemeClr val="tx1"/>
                </a:solidFill>
                <a:latin typeface="Times New Roman" pitchFamily="18" charset="0"/>
              </a:defRPr>
            </a:lvl4pPr>
            <a:lvl5pPr algn="r" rtl="0" eaLnBrk="0" fontAlgn="base" hangingPunct="0">
              <a:spcBef>
                <a:spcPct val="0"/>
              </a:spcBef>
              <a:spcAft>
                <a:spcPct val="0"/>
              </a:spcAft>
              <a:defRPr sz="4000" b="1">
                <a:solidFill>
                  <a:schemeClr val="tx1"/>
                </a:solidFill>
                <a:latin typeface="Times New Roman" pitchFamily="18" charset="0"/>
              </a:defRPr>
            </a:lvl5pPr>
            <a:lvl6pPr marL="457200" algn="r" rtl="0" eaLnBrk="0" fontAlgn="base" hangingPunct="0">
              <a:spcBef>
                <a:spcPct val="0"/>
              </a:spcBef>
              <a:spcAft>
                <a:spcPct val="0"/>
              </a:spcAft>
              <a:defRPr sz="4000" b="1">
                <a:solidFill>
                  <a:schemeClr val="tx1"/>
                </a:solidFill>
                <a:latin typeface="Times New Roman" pitchFamily="18" charset="0"/>
              </a:defRPr>
            </a:lvl6pPr>
            <a:lvl7pPr marL="914400" algn="r" rtl="0" eaLnBrk="0" fontAlgn="base" hangingPunct="0">
              <a:spcBef>
                <a:spcPct val="0"/>
              </a:spcBef>
              <a:spcAft>
                <a:spcPct val="0"/>
              </a:spcAft>
              <a:defRPr sz="4000" b="1">
                <a:solidFill>
                  <a:schemeClr val="tx1"/>
                </a:solidFill>
                <a:latin typeface="Times New Roman" pitchFamily="18" charset="0"/>
              </a:defRPr>
            </a:lvl7pPr>
            <a:lvl8pPr marL="1371600" algn="r" rtl="0" eaLnBrk="0" fontAlgn="base" hangingPunct="0">
              <a:spcBef>
                <a:spcPct val="0"/>
              </a:spcBef>
              <a:spcAft>
                <a:spcPct val="0"/>
              </a:spcAft>
              <a:defRPr sz="4000" b="1">
                <a:solidFill>
                  <a:schemeClr val="tx1"/>
                </a:solidFill>
                <a:latin typeface="Times New Roman" pitchFamily="18" charset="0"/>
              </a:defRPr>
            </a:lvl8pPr>
            <a:lvl9pPr marL="1828800" algn="r" rtl="0" eaLnBrk="0" fontAlgn="base" hangingPunct="0">
              <a:spcBef>
                <a:spcPct val="0"/>
              </a:spcBef>
              <a:spcAft>
                <a:spcPct val="0"/>
              </a:spcAft>
              <a:defRPr sz="4000" b="1">
                <a:solidFill>
                  <a:schemeClr val="tx1"/>
                </a:solidFill>
                <a:latin typeface="Times New Roman" pitchFamily="18" charset="0"/>
              </a:defRPr>
            </a:lvl9pPr>
          </a:lstStyle>
          <a:p>
            <a:r>
              <a:rPr lang="fr-CH" sz="3600" kern="0" dirty="0"/>
              <a:t>Risque acceptable:</a:t>
            </a:r>
            <a:br>
              <a:rPr lang="fr-CH" sz="3600" kern="0" dirty="0"/>
            </a:br>
            <a:r>
              <a:rPr lang="fr-CH" sz="3600" kern="0" dirty="0"/>
              <a:t>Exemples – risques individuels / barrages</a:t>
            </a:r>
          </a:p>
        </p:txBody>
      </p:sp>
      <p:pic>
        <p:nvPicPr>
          <p:cNvPr id="4" name="Image 3">
            <a:extLst>
              <a:ext uri="{FF2B5EF4-FFF2-40B4-BE49-F238E27FC236}">
                <a16:creationId xmlns:a16="http://schemas.microsoft.com/office/drawing/2014/main" id="{FDD6818C-324D-246C-876B-45F4E192BBFE}"/>
              </a:ext>
            </a:extLst>
          </p:cNvPr>
          <p:cNvPicPr>
            <a:picLocks noChangeAspect="1"/>
          </p:cNvPicPr>
          <p:nvPr/>
        </p:nvPicPr>
        <p:blipFill>
          <a:blip r:embed="rId2"/>
          <a:stretch>
            <a:fillRect/>
          </a:stretch>
        </p:blipFill>
        <p:spPr>
          <a:xfrm>
            <a:off x="220435" y="2187607"/>
            <a:ext cx="9352326" cy="3949242"/>
          </a:xfrm>
          <a:prstGeom prst="rect">
            <a:avLst/>
          </a:prstGeom>
        </p:spPr>
      </p:pic>
    </p:spTree>
    <p:extLst>
      <p:ext uri="{BB962C8B-B14F-4D97-AF65-F5344CB8AC3E}">
        <p14:creationId xmlns:p14="http://schemas.microsoft.com/office/powerpoint/2010/main" val="14186827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D3E6A9-E833-6C57-0DA6-7889C5087147}"/>
            </a:ext>
          </a:extLst>
        </p:cNvPr>
        <p:cNvGrpSpPr/>
        <p:nvPr/>
      </p:nvGrpSpPr>
      <p:grpSpPr>
        <a:xfrm>
          <a:off x="0" y="0"/>
          <a:ext cx="0" cy="0"/>
          <a:chOff x="0" y="0"/>
          <a:chExt cx="0" cy="0"/>
        </a:xfrm>
      </p:grpSpPr>
      <p:sp>
        <p:nvSpPr>
          <p:cNvPr id="5" name="Titre 1">
            <a:extLst>
              <a:ext uri="{FF2B5EF4-FFF2-40B4-BE49-F238E27FC236}">
                <a16:creationId xmlns:a16="http://schemas.microsoft.com/office/drawing/2014/main" id="{0B2321FA-3583-108C-6840-837F22A2F0AC}"/>
              </a:ext>
            </a:extLst>
          </p:cNvPr>
          <p:cNvSpPr txBox="1">
            <a:spLocks/>
          </p:cNvSpPr>
          <p:nvPr/>
        </p:nvSpPr>
        <p:spPr>
          <a:xfrm>
            <a:off x="220435" y="942327"/>
            <a:ext cx="9576707" cy="713694"/>
          </a:xfrm>
          <a:prstGeom prst="rect">
            <a:avLst/>
          </a:prstGeom>
        </p:spPr>
        <p:txBody>
          <a:bodyPr/>
          <a:lstStyle>
            <a:lvl1pPr algn="l" rtl="0" eaLnBrk="0" fontAlgn="base" hangingPunct="0">
              <a:spcBef>
                <a:spcPct val="0"/>
              </a:spcBef>
              <a:spcAft>
                <a:spcPct val="0"/>
              </a:spcAft>
              <a:defRPr sz="4000" b="1">
                <a:solidFill>
                  <a:schemeClr val="tx1"/>
                </a:solidFill>
                <a:latin typeface="Arial" panose="020B0604020202020204" pitchFamily="34" charset="0"/>
                <a:ea typeface="+mj-ea"/>
                <a:cs typeface="Arial" panose="020B0604020202020204" pitchFamily="34" charset="0"/>
              </a:defRPr>
            </a:lvl1pPr>
            <a:lvl2pPr algn="r" rtl="0" eaLnBrk="0" fontAlgn="base" hangingPunct="0">
              <a:spcBef>
                <a:spcPct val="0"/>
              </a:spcBef>
              <a:spcAft>
                <a:spcPct val="0"/>
              </a:spcAft>
              <a:defRPr sz="4000" b="1">
                <a:solidFill>
                  <a:schemeClr val="tx1"/>
                </a:solidFill>
                <a:latin typeface="Times New Roman" pitchFamily="18" charset="0"/>
              </a:defRPr>
            </a:lvl2pPr>
            <a:lvl3pPr algn="r" rtl="0" eaLnBrk="0" fontAlgn="base" hangingPunct="0">
              <a:spcBef>
                <a:spcPct val="0"/>
              </a:spcBef>
              <a:spcAft>
                <a:spcPct val="0"/>
              </a:spcAft>
              <a:defRPr sz="4000" b="1">
                <a:solidFill>
                  <a:schemeClr val="tx1"/>
                </a:solidFill>
                <a:latin typeface="Times New Roman" pitchFamily="18" charset="0"/>
              </a:defRPr>
            </a:lvl3pPr>
            <a:lvl4pPr algn="r" rtl="0" eaLnBrk="0" fontAlgn="base" hangingPunct="0">
              <a:spcBef>
                <a:spcPct val="0"/>
              </a:spcBef>
              <a:spcAft>
                <a:spcPct val="0"/>
              </a:spcAft>
              <a:defRPr sz="4000" b="1">
                <a:solidFill>
                  <a:schemeClr val="tx1"/>
                </a:solidFill>
                <a:latin typeface="Times New Roman" pitchFamily="18" charset="0"/>
              </a:defRPr>
            </a:lvl4pPr>
            <a:lvl5pPr algn="r" rtl="0" eaLnBrk="0" fontAlgn="base" hangingPunct="0">
              <a:spcBef>
                <a:spcPct val="0"/>
              </a:spcBef>
              <a:spcAft>
                <a:spcPct val="0"/>
              </a:spcAft>
              <a:defRPr sz="4000" b="1">
                <a:solidFill>
                  <a:schemeClr val="tx1"/>
                </a:solidFill>
                <a:latin typeface="Times New Roman" pitchFamily="18" charset="0"/>
              </a:defRPr>
            </a:lvl5pPr>
            <a:lvl6pPr marL="457200" algn="r" rtl="0" eaLnBrk="0" fontAlgn="base" hangingPunct="0">
              <a:spcBef>
                <a:spcPct val="0"/>
              </a:spcBef>
              <a:spcAft>
                <a:spcPct val="0"/>
              </a:spcAft>
              <a:defRPr sz="4000" b="1">
                <a:solidFill>
                  <a:schemeClr val="tx1"/>
                </a:solidFill>
                <a:latin typeface="Times New Roman" pitchFamily="18" charset="0"/>
              </a:defRPr>
            </a:lvl6pPr>
            <a:lvl7pPr marL="914400" algn="r" rtl="0" eaLnBrk="0" fontAlgn="base" hangingPunct="0">
              <a:spcBef>
                <a:spcPct val="0"/>
              </a:spcBef>
              <a:spcAft>
                <a:spcPct val="0"/>
              </a:spcAft>
              <a:defRPr sz="4000" b="1">
                <a:solidFill>
                  <a:schemeClr val="tx1"/>
                </a:solidFill>
                <a:latin typeface="Times New Roman" pitchFamily="18" charset="0"/>
              </a:defRPr>
            </a:lvl7pPr>
            <a:lvl8pPr marL="1371600" algn="r" rtl="0" eaLnBrk="0" fontAlgn="base" hangingPunct="0">
              <a:spcBef>
                <a:spcPct val="0"/>
              </a:spcBef>
              <a:spcAft>
                <a:spcPct val="0"/>
              </a:spcAft>
              <a:defRPr sz="4000" b="1">
                <a:solidFill>
                  <a:schemeClr val="tx1"/>
                </a:solidFill>
                <a:latin typeface="Times New Roman" pitchFamily="18" charset="0"/>
              </a:defRPr>
            </a:lvl8pPr>
            <a:lvl9pPr marL="1828800" algn="r" rtl="0" eaLnBrk="0" fontAlgn="base" hangingPunct="0">
              <a:spcBef>
                <a:spcPct val="0"/>
              </a:spcBef>
              <a:spcAft>
                <a:spcPct val="0"/>
              </a:spcAft>
              <a:defRPr sz="4000" b="1">
                <a:solidFill>
                  <a:schemeClr val="tx1"/>
                </a:solidFill>
                <a:latin typeface="Times New Roman" pitchFamily="18" charset="0"/>
              </a:defRPr>
            </a:lvl9pPr>
          </a:lstStyle>
          <a:p>
            <a:r>
              <a:rPr lang="fr-CH" sz="3600" kern="0" dirty="0"/>
              <a:t>Risque acceptable:</a:t>
            </a:r>
            <a:br>
              <a:rPr lang="fr-CH" sz="3600" kern="0" dirty="0"/>
            </a:br>
            <a:r>
              <a:rPr lang="fr-CH" sz="3600" kern="0" dirty="0"/>
              <a:t>Exemples</a:t>
            </a:r>
          </a:p>
        </p:txBody>
      </p:sp>
      <p:pic>
        <p:nvPicPr>
          <p:cNvPr id="6" name="Image 5">
            <a:extLst>
              <a:ext uri="{FF2B5EF4-FFF2-40B4-BE49-F238E27FC236}">
                <a16:creationId xmlns:a16="http://schemas.microsoft.com/office/drawing/2014/main" id="{5824B6AB-A13D-82AD-A39A-537D5DB37317}"/>
              </a:ext>
            </a:extLst>
          </p:cNvPr>
          <p:cNvPicPr>
            <a:picLocks noChangeAspect="1"/>
          </p:cNvPicPr>
          <p:nvPr/>
        </p:nvPicPr>
        <p:blipFill rotWithShape="1">
          <a:blip r:embed="rId2"/>
          <a:srcRect l="5405" t="4465" r="2703" b="5864"/>
          <a:stretch/>
        </p:blipFill>
        <p:spPr>
          <a:xfrm>
            <a:off x="4557376" y="942327"/>
            <a:ext cx="5328592" cy="6316481"/>
          </a:xfrm>
          <a:prstGeom prst="rect">
            <a:avLst/>
          </a:prstGeom>
        </p:spPr>
      </p:pic>
      <p:cxnSp>
        <p:nvCxnSpPr>
          <p:cNvPr id="7" name="Connecteur droit avec flèche 6">
            <a:extLst>
              <a:ext uri="{FF2B5EF4-FFF2-40B4-BE49-F238E27FC236}">
                <a16:creationId xmlns:a16="http://schemas.microsoft.com/office/drawing/2014/main" id="{F67696A8-5FBC-A940-C1C5-59B83DC38846}"/>
              </a:ext>
            </a:extLst>
          </p:cNvPr>
          <p:cNvCxnSpPr/>
          <p:nvPr/>
        </p:nvCxnSpPr>
        <p:spPr>
          <a:xfrm>
            <a:off x="5027302" y="4233685"/>
            <a:ext cx="1127298" cy="0"/>
          </a:xfrm>
          <a:prstGeom prst="straightConnector1">
            <a:avLst/>
          </a:prstGeom>
          <a:ln w="38100" cmpd="sng">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 name="Connecteur droit avec flèche 8">
            <a:extLst>
              <a:ext uri="{FF2B5EF4-FFF2-40B4-BE49-F238E27FC236}">
                <a16:creationId xmlns:a16="http://schemas.microsoft.com/office/drawing/2014/main" id="{3760101A-F054-266B-85C9-439DA4F9ADA2}"/>
              </a:ext>
            </a:extLst>
          </p:cNvPr>
          <p:cNvCxnSpPr/>
          <p:nvPr/>
        </p:nvCxnSpPr>
        <p:spPr>
          <a:xfrm>
            <a:off x="6154605" y="4233685"/>
            <a:ext cx="992809" cy="0"/>
          </a:xfrm>
          <a:prstGeom prst="straightConnector1">
            <a:avLst/>
          </a:prstGeom>
          <a:ln w="38100" cmpd="sng">
            <a:solidFill>
              <a:srgbClr val="FFC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0" name="Connecteur droit avec flèche 9">
            <a:extLst>
              <a:ext uri="{FF2B5EF4-FFF2-40B4-BE49-F238E27FC236}">
                <a16:creationId xmlns:a16="http://schemas.microsoft.com/office/drawing/2014/main" id="{B3798A1E-C4F8-7622-30DA-C44A4A6195B6}"/>
              </a:ext>
            </a:extLst>
          </p:cNvPr>
          <p:cNvCxnSpPr/>
          <p:nvPr/>
        </p:nvCxnSpPr>
        <p:spPr>
          <a:xfrm>
            <a:off x="7155802" y="4233685"/>
            <a:ext cx="1023415" cy="0"/>
          </a:xfrm>
          <a:prstGeom prst="straightConnector1">
            <a:avLst/>
          </a:prstGeom>
          <a:ln w="38100" cmpd="sng">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1" name="ZoneTexte 5">
            <a:extLst>
              <a:ext uri="{FF2B5EF4-FFF2-40B4-BE49-F238E27FC236}">
                <a16:creationId xmlns:a16="http://schemas.microsoft.com/office/drawing/2014/main" id="{7015B723-9BAC-DF3A-8C88-5CC51D1F78A3}"/>
              </a:ext>
            </a:extLst>
          </p:cNvPr>
          <p:cNvSpPr txBox="1">
            <a:spLocks noChangeArrowheads="1"/>
          </p:cNvSpPr>
          <p:nvPr/>
        </p:nvSpPr>
        <p:spPr bwMode="auto">
          <a:xfrm>
            <a:off x="5061432" y="3765548"/>
            <a:ext cx="11849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95000"/>
              <a:buChar char="•"/>
              <a:defRPr sz="2400">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SzTx/>
              <a:buFontTx/>
              <a:buNone/>
            </a:pPr>
            <a:r>
              <a:rPr lang="fr-CH" altLang="fr-FR" sz="1800" dirty="0">
                <a:solidFill>
                  <a:srgbClr val="00B050"/>
                </a:solidFill>
              </a:rPr>
              <a:t>10</a:t>
            </a:r>
            <a:r>
              <a:rPr lang="fr-CH" altLang="fr-FR" sz="1800" dirty="0"/>
              <a:t> </a:t>
            </a:r>
            <a:r>
              <a:rPr lang="fr-CH" altLang="fr-FR" sz="1800" dirty="0">
                <a:solidFill>
                  <a:srgbClr val="00B050"/>
                </a:solidFill>
              </a:rPr>
              <a:t>décès </a:t>
            </a:r>
          </a:p>
        </p:txBody>
      </p:sp>
      <p:sp>
        <p:nvSpPr>
          <p:cNvPr id="12" name="ZoneTexte 15">
            <a:extLst>
              <a:ext uri="{FF2B5EF4-FFF2-40B4-BE49-F238E27FC236}">
                <a16:creationId xmlns:a16="http://schemas.microsoft.com/office/drawing/2014/main" id="{728739D9-59BE-839F-4D5D-205B30A0FB39}"/>
              </a:ext>
            </a:extLst>
          </p:cNvPr>
          <p:cNvSpPr txBox="1">
            <a:spLocks noChangeArrowheads="1"/>
          </p:cNvSpPr>
          <p:nvPr/>
        </p:nvSpPr>
        <p:spPr bwMode="auto">
          <a:xfrm>
            <a:off x="6123105" y="3782613"/>
            <a:ext cx="11849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95000"/>
              <a:buChar char="•"/>
              <a:defRPr sz="2400">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SzTx/>
              <a:buFontTx/>
              <a:buNone/>
            </a:pPr>
            <a:r>
              <a:rPr lang="fr-CH" altLang="fr-FR" sz="1800" dirty="0">
                <a:solidFill>
                  <a:srgbClr val="FFC000"/>
                </a:solidFill>
              </a:rPr>
              <a:t>90 décès </a:t>
            </a:r>
          </a:p>
        </p:txBody>
      </p:sp>
      <p:sp>
        <p:nvSpPr>
          <p:cNvPr id="13" name="ZoneTexte 17">
            <a:extLst>
              <a:ext uri="{FF2B5EF4-FFF2-40B4-BE49-F238E27FC236}">
                <a16:creationId xmlns:a16="http://schemas.microsoft.com/office/drawing/2014/main" id="{7AA52E55-6166-FDCC-06EC-91C78108294F}"/>
              </a:ext>
            </a:extLst>
          </p:cNvPr>
          <p:cNvSpPr txBox="1">
            <a:spLocks noChangeArrowheads="1"/>
          </p:cNvSpPr>
          <p:nvPr/>
        </p:nvSpPr>
        <p:spPr bwMode="auto">
          <a:xfrm>
            <a:off x="7184682" y="3782613"/>
            <a:ext cx="131318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95000"/>
              <a:buChar char="•"/>
              <a:defRPr sz="2400">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SzTx/>
              <a:buFontTx/>
              <a:buNone/>
            </a:pPr>
            <a:r>
              <a:rPr lang="fr-CH" altLang="fr-FR" sz="1800" dirty="0">
                <a:solidFill>
                  <a:srgbClr val="FF0000"/>
                </a:solidFill>
              </a:rPr>
              <a:t>900 décès </a:t>
            </a:r>
          </a:p>
        </p:txBody>
      </p:sp>
      <p:sp>
        <p:nvSpPr>
          <p:cNvPr id="14" name="Titre 4">
            <a:extLst>
              <a:ext uri="{FF2B5EF4-FFF2-40B4-BE49-F238E27FC236}">
                <a16:creationId xmlns:a16="http://schemas.microsoft.com/office/drawing/2014/main" id="{81FFD283-972E-8AD0-3515-4D99C4BF145D}"/>
              </a:ext>
            </a:extLst>
          </p:cNvPr>
          <p:cNvSpPr>
            <a:spLocks noGrp="1"/>
          </p:cNvSpPr>
          <p:nvPr>
            <p:ph type="title"/>
          </p:nvPr>
        </p:nvSpPr>
        <p:spPr>
          <a:xfrm>
            <a:off x="1524318" y="3746779"/>
            <a:ext cx="4272258" cy="936104"/>
          </a:xfrm>
        </p:spPr>
        <p:txBody>
          <a:bodyPr/>
          <a:lstStyle/>
          <a:p>
            <a:r>
              <a:rPr lang="fr-CH" sz="3200" dirty="0">
                <a:solidFill>
                  <a:srgbClr val="FF0000"/>
                </a:solidFill>
              </a:rPr>
              <a:t>Critères d'acceptabilité</a:t>
            </a:r>
            <a:br>
              <a:rPr lang="fr-CH" sz="3200" dirty="0">
                <a:solidFill>
                  <a:srgbClr val="FF0000"/>
                </a:solidFill>
              </a:rPr>
            </a:br>
            <a:r>
              <a:rPr lang="fr-CH" sz="3200" dirty="0">
                <a:solidFill>
                  <a:srgbClr val="FF0000"/>
                </a:solidFill>
              </a:rPr>
              <a:t>OPAM</a:t>
            </a:r>
          </a:p>
        </p:txBody>
      </p:sp>
    </p:spTree>
    <p:extLst>
      <p:ext uri="{BB962C8B-B14F-4D97-AF65-F5344CB8AC3E}">
        <p14:creationId xmlns:p14="http://schemas.microsoft.com/office/powerpoint/2010/main" val="2516180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B6FE88-CCA1-E3E1-84D8-EF292D3D6674}"/>
            </a:ext>
          </a:extLst>
        </p:cNvPr>
        <p:cNvGrpSpPr/>
        <p:nvPr/>
      </p:nvGrpSpPr>
      <p:grpSpPr>
        <a:xfrm>
          <a:off x="0" y="0"/>
          <a:ext cx="0" cy="0"/>
          <a:chOff x="0" y="0"/>
          <a:chExt cx="0" cy="0"/>
        </a:xfrm>
      </p:grpSpPr>
      <p:sp>
        <p:nvSpPr>
          <p:cNvPr id="5" name="Titre 1">
            <a:extLst>
              <a:ext uri="{FF2B5EF4-FFF2-40B4-BE49-F238E27FC236}">
                <a16:creationId xmlns:a16="http://schemas.microsoft.com/office/drawing/2014/main" id="{D3AEB25C-5E20-25A6-E0C3-6BF51E27CC82}"/>
              </a:ext>
            </a:extLst>
          </p:cNvPr>
          <p:cNvSpPr txBox="1">
            <a:spLocks/>
          </p:cNvSpPr>
          <p:nvPr/>
        </p:nvSpPr>
        <p:spPr>
          <a:xfrm>
            <a:off x="220435" y="942327"/>
            <a:ext cx="9576707" cy="713694"/>
          </a:xfrm>
          <a:prstGeom prst="rect">
            <a:avLst/>
          </a:prstGeom>
        </p:spPr>
        <p:txBody>
          <a:bodyPr/>
          <a:lstStyle>
            <a:lvl1pPr algn="l" rtl="0" eaLnBrk="0" fontAlgn="base" hangingPunct="0">
              <a:spcBef>
                <a:spcPct val="0"/>
              </a:spcBef>
              <a:spcAft>
                <a:spcPct val="0"/>
              </a:spcAft>
              <a:defRPr sz="4000" b="1">
                <a:solidFill>
                  <a:schemeClr val="tx1"/>
                </a:solidFill>
                <a:latin typeface="Arial" panose="020B0604020202020204" pitchFamily="34" charset="0"/>
                <a:ea typeface="+mj-ea"/>
                <a:cs typeface="Arial" panose="020B0604020202020204" pitchFamily="34" charset="0"/>
              </a:defRPr>
            </a:lvl1pPr>
            <a:lvl2pPr algn="r" rtl="0" eaLnBrk="0" fontAlgn="base" hangingPunct="0">
              <a:spcBef>
                <a:spcPct val="0"/>
              </a:spcBef>
              <a:spcAft>
                <a:spcPct val="0"/>
              </a:spcAft>
              <a:defRPr sz="4000" b="1">
                <a:solidFill>
                  <a:schemeClr val="tx1"/>
                </a:solidFill>
                <a:latin typeface="Times New Roman" pitchFamily="18" charset="0"/>
              </a:defRPr>
            </a:lvl2pPr>
            <a:lvl3pPr algn="r" rtl="0" eaLnBrk="0" fontAlgn="base" hangingPunct="0">
              <a:spcBef>
                <a:spcPct val="0"/>
              </a:spcBef>
              <a:spcAft>
                <a:spcPct val="0"/>
              </a:spcAft>
              <a:defRPr sz="4000" b="1">
                <a:solidFill>
                  <a:schemeClr val="tx1"/>
                </a:solidFill>
                <a:latin typeface="Times New Roman" pitchFamily="18" charset="0"/>
              </a:defRPr>
            </a:lvl3pPr>
            <a:lvl4pPr algn="r" rtl="0" eaLnBrk="0" fontAlgn="base" hangingPunct="0">
              <a:spcBef>
                <a:spcPct val="0"/>
              </a:spcBef>
              <a:spcAft>
                <a:spcPct val="0"/>
              </a:spcAft>
              <a:defRPr sz="4000" b="1">
                <a:solidFill>
                  <a:schemeClr val="tx1"/>
                </a:solidFill>
                <a:latin typeface="Times New Roman" pitchFamily="18" charset="0"/>
              </a:defRPr>
            </a:lvl4pPr>
            <a:lvl5pPr algn="r" rtl="0" eaLnBrk="0" fontAlgn="base" hangingPunct="0">
              <a:spcBef>
                <a:spcPct val="0"/>
              </a:spcBef>
              <a:spcAft>
                <a:spcPct val="0"/>
              </a:spcAft>
              <a:defRPr sz="4000" b="1">
                <a:solidFill>
                  <a:schemeClr val="tx1"/>
                </a:solidFill>
                <a:latin typeface="Times New Roman" pitchFamily="18" charset="0"/>
              </a:defRPr>
            </a:lvl5pPr>
            <a:lvl6pPr marL="457200" algn="r" rtl="0" eaLnBrk="0" fontAlgn="base" hangingPunct="0">
              <a:spcBef>
                <a:spcPct val="0"/>
              </a:spcBef>
              <a:spcAft>
                <a:spcPct val="0"/>
              </a:spcAft>
              <a:defRPr sz="4000" b="1">
                <a:solidFill>
                  <a:schemeClr val="tx1"/>
                </a:solidFill>
                <a:latin typeface="Times New Roman" pitchFamily="18" charset="0"/>
              </a:defRPr>
            </a:lvl6pPr>
            <a:lvl7pPr marL="914400" algn="r" rtl="0" eaLnBrk="0" fontAlgn="base" hangingPunct="0">
              <a:spcBef>
                <a:spcPct val="0"/>
              </a:spcBef>
              <a:spcAft>
                <a:spcPct val="0"/>
              </a:spcAft>
              <a:defRPr sz="4000" b="1">
                <a:solidFill>
                  <a:schemeClr val="tx1"/>
                </a:solidFill>
                <a:latin typeface="Times New Roman" pitchFamily="18" charset="0"/>
              </a:defRPr>
            </a:lvl7pPr>
            <a:lvl8pPr marL="1371600" algn="r" rtl="0" eaLnBrk="0" fontAlgn="base" hangingPunct="0">
              <a:spcBef>
                <a:spcPct val="0"/>
              </a:spcBef>
              <a:spcAft>
                <a:spcPct val="0"/>
              </a:spcAft>
              <a:defRPr sz="4000" b="1">
                <a:solidFill>
                  <a:schemeClr val="tx1"/>
                </a:solidFill>
                <a:latin typeface="Times New Roman" pitchFamily="18" charset="0"/>
              </a:defRPr>
            </a:lvl8pPr>
            <a:lvl9pPr marL="1828800" algn="r" rtl="0" eaLnBrk="0" fontAlgn="base" hangingPunct="0">
              <a:spcBef>
                <a:spcPct val="0"/>
              </a:spcBef>
              <a:spcAft>
                <a:spcPct val="0"/>
              </a:spcAft>
              <a:defRPr sz="4000" b="1">
                <a:solidFill>
                  <a:schemeClr val="tx1"/>
                </a:solidFill>
                <a:latin typeface="Times New Roman" pitchFamily="18" charset="0"/>
              </a:defRPr>
            </a:lvl9pPr>
          </a:lstStyle>
          <a:p>
            <a:r>
              <a:rPr lang="fr-CH" sz="3600" kern="0" dirty="0"/>
              <a:t>Risque acceptable:</a:t>
            </a:r>
            <a:br>
              <a:rPr lang="fr-CH" sz="3600" kern="0" dirty="0"/>
            </a:br>
            <a:r>
              <a:rPr lang="fr-CH" sz="3600" kern="0" dirty="0"/>
              <a:t>Exemples</a:t>
            </a:r>
          </a:p>
        </p:txBody>
      </p:sp>
      <p:pic>
        <p:nvPicPr>
          <p:cNvPr id="4" name="Image 3" descr="Une image contenant texte, capture d’écran, ligne, Parallèle&#10;&#10;Description générée automatiquement">
            <a:extLst>
              <a:ext uri="{FF2B5EF4-FFF2-40B4-BE49-F238E27FC236}">
                <a16:creationId xmlns:a16="http://schemas.microsoft.com/office/drawing/2014/main" id="{D6588FBD-C8FA-DDBF-048D-FE359EF42E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0986" y="2102177"/>
            <a:ext cx="8699143" cy="5137612"/>
          </a:xfrm>
          <a:prstGeom prst="rect">
            <a:avLst/>
          </a:prstGeom>
        </p:spPr>
      </p:pic>
    </p:spTree>
    <p:extLst>
      <p:ext uri="{BB962C8B-B14F-4D97-AF65-F5344CB8AC3E}">
        <p14:creationId xmlns:p14="http://schemas.microsoft.com/office/powerpoint/2010/main" val="31949503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CH" dirty="0"/>
              <a:t>Conclusion</a:t>
            </a:r>
          </a:p>
        </p:txBody>
      </p:sp>
      <p:sp>
        <p:nvSpPr>
          <p:cNvPr id="5" name="Espace réservé du texte 4"/>
          <p:cNvSpPr>
            <a:spLocks noGrp="1"/>
          </p:cNvSpPr>
          <p:nvPr>
            <p:ph type="body" idx="1"/>
          </p:nvPr>
        </p:nvSpPr>
        <p:spPr/>
        <p:txBody>
          <a:bodyPr/>
          <a:lstStyle/>
          <a:p>
            <a:endParaRPr lang="fr-CH"/>
          </a:p>
        </p:txBody>
      </p:sp>
    </p:spTree>
    <p:extLst>
      <p:ext uri="{BB962C8B-B14F-4D97-AF65-F5344CB8AC3E}">
        <p14:creationId xmlns:p14="http://schemas.microsoft.com/office/powerpoint/2010/main" val="30345942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sz="3600" dirty="0"/>
              <a:t>Conclusion</a:t>
            </a:r>
          </a:p>
        </p:txBody>
      </p:sp>
      <p:sp>
        <p:nvSpPr>
          <p:cNvPr id="3" name="Espace réservé du contenu 2"/>
          <p:cNvSpPr>
            <a:spLocks noGrp="1"/>
          </p:cNvSpPr>
          <p:nvPr>
            <p:ph idx="1"/>
          </p:nvPr>
        </p:nvSpPr>
        <p:spPr/>
        <p:txBody>
          <a:bodyPr/>
          <a:lstStyle/>
          <a:p>
            <a:pPr marL="0" indent="0">
              <a:buNone/>
            </a:pPr>
            <a:r>
              <a:rPr lang="fr-CH" b="0" dirty="0"/>
              <a:t>La perception du risque dépend d’une </a:t>
            </a:r>
            <a:r>
              <a:rPr lang="fr-CH" b="0" dirty="0">
                <a:solidFill>
                  <a:srgbClr val="FF0000"/>
                </a:solidFill>
              </a:rPr>
              <a:t>multitude de facteurs </a:t>
            </a:r>
            <a:r>
              <a:rPr lang="fr-CH" b="0" dirty="0"/>
              <a:t>et varie dans le temps et dans l’espace.</a:t>
            </a:r>
          </a:p>
          <a:p>
            <a:pPr marL="0" indent="0">
              <a:buNone/>
            </a:pPr>
            <a:endParaRPr lang="fr-CH" b="0" dirty="0"/>
          </a:p>
          <a:p>
            <a:pPr marL="0" indent="0">
              <a:buNone/>
            </a:pPr>
            <a:r>
              <a:rPr lang="fr-CH" b="0" dirty="0"/>
              <a:t>La perception du risque joue un </a:t>
            </a:r>
            <a:r>
              <a:rPr lang="fr-CH" b="0" dirty="0">
                <a:solidFill>
                  <a:srgbClr val="FF0000"/>
                </a:solidFill>
              </a:rPr>
              <a:t>rôle fondamental </a:t>
            </a:r>
            <a:r>
              <a:rPr lang="fr-CH" b="0" dirty="0"/>
              <a:t>dans la gestion des </a:t>
            </a:r>
            <a:r>
              <a:rPr lang="fr-CH" b="0"/>
              <a:t>risques car : </a:t>
            </a:r>
            <a:endParaRPr lang="fr-CH" b="0" dirty="0"/>
          </a:p>
          <a:p>
            <a:r>
              <a:rPr lang="fr-CH" b="0" dirty="0"/>
              <a:t>Elle influence fortement l’évaluation et l’acceptation du risque </a:t>
            </a:r>
          </a:p>
          <a:p>
            <a:r>
              <a:rPr lang="fr-CH" b="0" dirty="0"/>
              <a:t>Elle détermine la volonté d’agir et l’efficacité des mesures de mitigation </a:t>
            </a:r>
          </a:p>
          <a:p>
            <a:pPr marL="0" indent="0">
              <a:buNone/>
            </a:pPr>
            <a:endParaRPr lang="fr-CH" b="0" dirty="0"/>
          </a:p>
          <a:p>
            <a:pPr marL="0" indent="0">
              <a:buNone/>
            </a:pPr>
            <a:r>
              <a:rPr lang="fr-CH" b="0" dirty="0"/>
              <a:t>La notion de risque acceptable est relative et renvoie à des </a:t>
            </a:r>
            <a:r>
              <a:rPr lang="fr-CH" b="0" dirty="0">
                <a:solidFill>
                  <a:srgbClr val="FF0000"/>
                </a:solidFill>
              </a:rPr>
              <a:t>représentations de valeurs. </a:t>
            </a:r>
            <a:endParaRPr lang="fr-CH" dirty="0">
              <a:solidFill>
                <a:srgbClr val="FF0000"/>
              </a:solidFill>
            </a:endParaRPr>
          </a:p>
        </p:txBody>
      </p:sp>
    </p:spTree>
    <p:extLst>
      <p:ext uri="{BB962C8B-B14F-4D97-AF65-F5344CB8AC3E}">
        <p14:creationId xmlns:p14="http://schemas.microsoft.com/office/powerpoint/2010/main" val="1739805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a:t>Bibliographie</a:t>
            </a:r>
          </a:p>
        </p:txBody>
      </p:sp>
      <p:sp>
        <p:nvSpPr>
          <p:cNvPr id="3" name="Espace réservé du contenu 2"/>
          <p:cNvSpPr>
            <a:spLocks noGrp="1"/>
          </p:cNvSpPr>
          <p:nvPr>
            <p:ph idx="1"/>
          </p:nvPr>
        </p:nvSpPr>
        <p:spPr/>
        <p:txBody>
          <a:bodyPr/>
          <a:lstStyle/>
          <a:p>
            <a:r>
              <a:rPr lang="fr-CH" sz="1200" b="0" dirty="0"/>
              <a:t>Dauphiné A. &amp; D. </a:t>
            </a:r>
            <a:r>
              <a:rPr lang="fr-CH" sz="1200" b="0" dirty="0" err="1"/>
              <a:t>Provitolo</a:t>
            </a:r>
            <a:r>
              <a:rPr lang="fr-CH" sz="1200" b="0" dirty="0"/>
              <a:t> (2013). Risques et catastrophes - Observer, spatialiser, comprendre, gérer, 416 p., Éditeur : Armand Colin</a:t>
            </a:r>
          </a:p>
          <a:p>
            <a:r>
              <a:rPr lang="en-US" sz="1200" b="0" dirty="0"/>
              <a:t>Flynn, J.; </a:t>
            </a:r>
            <a:r>
              <a:rPr lang="en-US" sz="1200" b="0" dirty="0" err="1"/>
              <a:t>Slovic</a:t>
            </a:r>
            <a:r>
              <a:rPr lang="en-US" sz="1200" b="0" dirty="0"/>
              <a:t>, P.; Mertz, C. K. Gender, race, and perception of environmental health risks. Risk Analysis, New Jersey, v. 14, n. 6, p. 1101-1108, 1994. </a:t>
            </a:r>
          </a:p>
          <a:p>
            <a:r>
              <a:rPr lang="fr-CH" sz="1200" b="0" dirty="0"/>
              <a:t>Kervern, G. Y. (2000). Le mauvais génie face à la science du risque: Les </a:t>
            </a:r>
            <a:r>
              <a:rPr lang="fr-CH" sz="1200" b="0" dirty="0" err="1"/>
              <a:t>Cindyniques</a:t>
            </a:r>
            <a:r>
              <a:rPr lang="fr-CH" sz="1200" b="0" dirty="0"/>
              <a:t>. In Risque et génie civil. Colloque (pp. 7-19).</a:t>
            </a:r>
          </a:p>
          <a:p>
            <a:r>
              <a:rPr lang="en-US" sz="1200" b="0" dirty="0"/>
              <a:t>Lazarus R. &amp; Folkman S. (1984) Stress, appraisal and coping, New York, Springer</a:t>
            </a:r>
          </a:p>
          <a:p>
            <a:r>
              <a:rPr lang="fr-CH" sz="1200" b="0" dirty="0" err="1"/>
              <a:t>Marmier</a:t>
            </a:r>
            <a:r>
              <a:rPr lang="fr-CH" sz="1200" b="0" dirty="0"/>
              <a:t>, F. "Contribution à l'ordonnancement des activités de maintenance sous contrainte de compétence: une approche dynamique, proactive et </a:t>
            </a:r>
            <a:r>
              <a:rPr lang="fr-CH" sz="1200" b="0" dirty="0" err="1"/>
              <a:t>multi-critère</a:t>
            </a:r>
            <a:r>
              <a:rPr lang="fr-CH" sz="1200" b="0" dirty="0"/>
              <a:t>.", thèse de doctorat, Université de Franche-Comté, 2007.</a:t>
            </a:r>
          </a:p>
          <a:p>
            <a:r>
              <a:rPr lang="fr-CH" sz="1200" b="0" dirty="0" err="1"/>
              <a:t>Milhabet</a:t>
            </a:r>
            <a:r>
              <a:rPr lang="fr-CH" sz="1200" b="0" dirty="0"/>
              <a:t>, I., </a:t>
            </a:r>
            <a:r>
              <a:rPr lang="fr-CH" sz="1200" b="0" dirty="0" err="1"/>
              <a:t>Desrichard</a:t>
            </a:r>
            <a:r>
              <a:rPr lang="fr-CH" sz="1200" b="0" dirty="0"/>
              <a:t>, O., </a:t>
            </a:r>
            <a:r>
              <a:rPr lang="fr-CH" sz="1200" b="0" dirty="0" err="1"/>
              <a:t>Verlhiac</a:t>
            </a:r>
            <a:r>
              <a:rPr lang="fr-CH" sz="1200" b="0" dirty="0"/>
              <a:t>, J.-F. Comparaison sociale et perception des risques : l'optimisme comparatif. In: In Beauvois, J-L, </a:t>
            </a:r>
            <a:r>
              <a:rPr lang="fr-CH" sz="1200" b="0" dirty="0" err="1"/>
              <a:t>Joulé</a:t>
            </a:r>
            <a:r>
              <a:rPr lang="fr-CH" sz="1200" b="0" dirty="0"/>
              <a:t>, R-V. &amp; Monteil, J-M. Perspectives cognitives et conduites sociales (Vol. 8). Rennes : Presses universitaires de Rennes, 2002. p. 215-245</a:t>
            </a:r>
          </a:p>
          <a:p>
            <a:r>
              <a:rPr lang="fr-CH" sz="1200" b="0" dirty="0"/>
              <a:t>Paulhan, I. Le concept de coping. In: L'année psychologique. 1992 vol. 92, n°4. pp. 545-557;</a:t>
            </a:r>
          </a:p>
          <a:p>
            <a:r>
              <a:rPr lang="en-US" sz="1200" b="0" dirty="0"/>
              <a:t>Schmidt 2004. Loss of agro-biodiversity in </a:t>
            </a:r>
            <a:r>
              <a:rPr lang="en-US" sz="1200" b="0" dirty="0" err="1"/>
              <a:t>Vavilov</a:t>
            </a:r>
            <a:r>
              <a:rPr lang="en-US" sz="1200" b="0" dirty="0"/>
              <a:t> centers, with a special focus on the risks of genetically modified organisms (GMOs). PhD thesis. University of Vienna</a:t>
            </a:r>
          </a:p>
          <a:p>
            <a:r>
              <a:rPr lang="en-US" sz="1200" b="0" dirty="0" err="1"/>
              <a:t>Slovic</a:t>
            </a:r>
            <a:r>
              <a:rPr lang="en-US" sz="1200" b="0" dirty="0"/>
              <a:t> P. 1987. Perception of Risk. Science. Vol. 236, pp. 280-285</a:t>
            </a:r>
          </a:p>
          <a:p>
            <a:r>
              <a:rPr lang="en-US" sz="1200" b="0" dirty="0"/>
              <a:t>Vulliet L. Pas de gestion des </a:t>
            </a:r>
            <a:r>
              <a:rPr lang="en-US" sz="1200" b="0" dirty="0" err="1"/>
              <a:t>risques</a:t>
            </a:r>
            <a:r>
              <a:rPr lang="en-US" sz="1200" b="0" dirty="0"/>
              <a:t> sans </a:t>
            </a:r>
            <a:r>
              <a:rPr lang="en-US" sz="1200" b="0" dirty="0" err="1"/>
              <a:t>systèmes</a:t>
            </a:r>
            <a:r>
              <a:rPr lang="en-US" sz="1200" b="0" dirty="0"/>
              <a:t> de </a:t>
            </a:r>
            <a:r>
              <a:rPr lang="en-US" sz="1200" b="0" dirty="0" err="1"/>
              <a:t>valeur</a:t>
            </a:r>
            <a:r>
              <a:rPr lang="en-US" sz="1200" b="0" dirty="0"/>
              <a:t>. </a:t>
            </a:r>
            <a:r>
              <a:rPr lang="en-US" sz="1200" b="0" dirty="0" err="1"/>
              <a:t>Evangile</a:t>
            </a:r>
            <a:r>
              <a:rPr lang="en-US" sz="1200" b="0" dirty="0"/>
              <a:t> et Liberté, Paris, </a:t>
            </a:r>
            <a:r>
              <a:rPr lang="en-US" sz="1200" b="0" dirty="0" err="1"/>
              <a:t>août-septembre</a:t>
            </a:r>
            <a:r>
              <a:rPr lang="en-US" sz="1200" b="0" dirty="0"/>
              <a:t> 2021, N° 351, pp. 20-22.</a:t>
            </a:r>
          </a:p>
          <a:p>
            <a:r>
              <a:rPr lang="fr-CH" sz="1200" b="0" dirty="0"/>
              <a:t>http://</a:t>
            </a:r>
            <a:r>
              <a:rPr lang="fr-CH" sz="1200" b="0" dirty="0" err="1"/>
              <a:t>www.who.int</a:t>
            </a:r>
            <a:r>
              <a:rPr lang="fr-CH" sz="1200" b="0" dirty="0"/>
              <a:t>/</a:t>
            </a:r>
            <a:r>
              <a:rPr lang="fr-CH" sz="1200" b="0" dirty="0" err="1"/>
              <a:t>water_sanitation_health</a:t>
            </a:r>
            <a:r>
              <a:rPr lang="fr-CH" sz="1200" b="0" dirty="0"/>
              <a:t>/</a:t>
            </a:r>
            <a:r>
              <a:rPr lang="fr-CH" sz="1200" b="0" dirty="0" err="1"/>
              <a:t>dwq</a:t>
            </a:r>
            <a:r>
              <a:rPr lang="fr-CH" sz="1200" b="0" dirty="0"/>
              <a:t>/iwachap10.pdf </a:t>
            </a:r>
          </a:p>
          <a:p>
            <a:endParaRPr lang="en-US" sz="1200" b="0" dirty="0"/>
          </a:p>
          <a:p>
            <a:endParaRPr lang="fr-CH" sz="1200" b="0" dirty="0"/>
          </a:p>
          <a:p>
            <a:endParaRPr lang="fr-CH" sz="1200" b="0" dirty="0"/>
          </a:p>
          <a:p>
            <a:endParaRPr lang="fr-CH" sz="1200" b="0" dirty="0"/>
          </a:p>
        </p:txBody>
      </p:sp>
    </p:spTree>
    <p:extLst>
      <p:ext uri="{BB962C8B-B14F-4D97-AF65-F5344CB8AC3E}">
        <p14:creationId xmlns:p14="http://schemas.microsoft.com/office/powerpoint/2010/main" val="11974220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710213" y="2043504"/>
            <a:ext cx="8513687" cy="5165967"/>
          </a:xfrm>
          <a:prstGeom prst="rect">
            <a:avLst/>
          </a:prstGeom>
        </p:spPr>
      </p:pic>
      <p:sp>
        <p:nvSpPr>
          <p:cNvPr id="2" name="Titre 1"/>
          <p:cNvSpPr>
            <a:spLocks noGrp="1"/>
          </p:cNvSpPr>
          <p:nvPr>
            <p:ph type="title"/>
          </p:nvPr>
        </p:nvSpPr>
        <p:spPr/>
        <p:txBody>
          <a:bodyPr/>
          <a:lstStyle/>
          <a:p>
            <a:r>
              <a:rPr lang="fr-CH" sz="3600" dirty="0"/>
              <a:t>Jugements sur la sécurité</a:t>
            </a:r>
          </a:p>
        </p:txBody>
      </p:sp>
      <p:sp>
        <p:nvSpPr>
          <p:cNvPr id="3" name="Espace réservé du contenu 2"/>
          <p:cNvSpPr>
            <a:spLocks noGrp="1"/>
          </p:cNvSpPr>
          <p:nvPr>
            <p:ph idx="1"/>
          </p:nvPr>
        </p:nvSpPr>
        <p:spPr>
          <a:xfrm>
            <a:off x="308500" y="1592036"/>
            <a:ext cx="8915400" cy="648607"/>
          </a:xfrm>
        </p:spPr>
        <p:txBody>
          <a:bodyPr/>
          <a:lstStyle/>
          <a:p>
            <a:pPr marL="0" indent="0">
              <a:buNone/>
            </a:pPr>
            <a:r>
              <a:rPr lang="fr-CH" sz="1800" b="0" dirty="0"/>
              <a:t>A la fois objectif et subjectif</a:t>
            </a:r>
          </a:p>
        </p:txBody>
      </p:sp>
    </p:spTree>
    <p:extLst>
      <p:ext uri="{BB962C8B-B14F-4D97-AF65-F5344CB8AC3E}">
        <p14:creationId xmlns:p14="http://schemas.microsoft.com/office/powerpoint/2010/main" val="1170913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3A4CDD-BF31-364C-B469-5E3F7E745854}"/>
              </a:ext>
            </a:extLst>
          </p:cNvPr>
          <p:cNvSpPr>
            <a:spLocks noGrp="1"/>
          </p:cNvSpPr>
          <p:nvPr>
            <p:ph type="title"/>
          </p:nvPr>
        </p:nvSpPr>
        <p:spPr/>
        <p:txBody>
          <a:bodyPr/>
          <a:lstStyle/>
          <a:p>
            <a:r>
              <a:rPr lang="en-US"/>
              <a:t>Perception is Reality</a:t>
            </a:r>
          </a:p>
        </p:txBody>
      </p:sp>
      <p:sp>
        <p:nvSpPr>
          <p:cNvPr id="3" name="Espace réservé du contenu 2">
            <a:extLst>
              <a:ext uri="{FF2B5EF4-FFF2-40B4-BE49-F238E27FC236}">
                <a16:creationId xmlns:a16="http://schemas.microsoft.com/office/drawing/2014/main" id="{10E29A59-A538-9A48-A4A9-4D4A67452428}"/>
              </a:ext>
            </a:extLst>
          </p:cNvPr>
          <p:cNvSpPr>
            <a:spLocks noGrp="1"/>
          </p:cNvSpPr>
          <p:nvPr>
            <p:ph idx="1"/>
          </p:nvPr>
        </p:nvSpPr>
        <p:spPr>
          <a:xfrm>
            <a:off x="220436" y="4215252"/>
            <a:ext cx="8915400" cy="1933121"/>
          </a:xfrm>
        </p:spPr>
        <p:txBody>
          <a:bodyPr/>
          <a:lstStyle/>
          <a:p>
            <a:r>
              <a:rPr lang="fr-FR" sz="1800" b="0" dirty="0"/>
              <a:t>"</a:t>
            </a:r>
            <a:r>
              <a:rPr lang="fr-FR" sz="1800" b="0" i="1" dirty="0">
                <a:solidFill>
                  <a:srgbClr val="FF0000"/>
                </a:solidFill>
              </a:rPr>
              <a:t>La perception est la réalité</a:t>
            </a:r>
            <a:r>
              <a:rPr lang="fr-FR" sz="1800" b="0" dirty="0"/>
              <a:t>" est une phrase des années 1980 qui aurait été inventée par le consultant politique Lee Atwater</a:t>
            </a:r>
            <a:r>
              <a:rPr lang="fr-FR" sz="1800" b="0" baseline="30000" dirty="0"/>
              <a:t>1)</a:t>
            </a:r>
          </a:p>
          <a:p>
            <a:r>
              <a:rPr lang="fr-FR" sz="1800" b="0" dirty="0"/>
              <a:t>Cette phrase sous-entend cyniquement qu'il ne faut pas s'inquiéter des faits, car si vous pouvez amener les gens à croire quelque chose, cela devient un fait de facto</a:t>
            </a:r>
          </a:p>
          <a:p>
            <a:r>
              <a:rPr lang="fr-FR" sz="1800" b="0" dirty="0"/>
              <a:t>De manière plus neutre, elle reconnaît l’influence de la perception sur la construction de notre image de la réalité</a:t>
            </a:r>
          </a:p>
          <a:p>
            <a:endParaRPr lang="fr-FR" sz="1800" b="0" dirty="0"/>
          </a:p>
          <a:p>
            <a:endParaRPr lang="fr-FR" sz="1800" b="0" dirty="0"/>
          </a:p>
          <a:p>
            <a:endParaRPr lang="fr-FR" sz="1800" b="0" dirty="0"/>
          </a:p>
        </p:txBody>
      </p:sp>
      <p:sp>
        <p:nvSpPr>
          <p:cNvPr id="4" name="Rectangle 3">
            <a:extLst>
              <a:ext uri="{FF2B5EF4-FFF2-40B4-BE49-F238E27FC236}">
                <a16:creationId xmlns:a16="http://schemas.microsoft.com/office/drawing/2014/main" id="{5B59F259-1435-6146-9B08-3F4815EA465A}"/>
              </a:ext>
            </a:extLst>
          </p:cNvPr>
          <p:cNvSpPr/>
          <p:nvPr/>
        </p:nvSpPr>
        <p:spPr>
          <a:xfrm>
            <a:off x="595745" y="6582169"/>
            <a:ext cx="8540091" cy="461665"/>
          </a:xfrm>
          <a:prstGeom prst="rect">
            <a:avLst/>
          </a:prstGeom>
        </p:spPr>
        <p:txBody>
          <a:bodyPr wrap="square">
            <a:spAutoFit/>
          </a:bodyPr>
          <a:lstStyle/>
          <a:p>
            <a:r>
              <a:rPr lang="fr-FR" baseline="30000" dirty="0">
                <a:latin typeface="Arial" panose="020B0604020202020204" pitchFamily="34" charset="0"/>
                <a:cs typeface="Arial" panose="020B0604020202020204" pitchFamily="34" charset="0"/>
              </a:rPr>
              <a:t>1) </a:t>
            </a:r>
            <a:r>
              <a:rPr lang="fr-FR" dirty="0">
                <a:latin typeface="Arial" panose="020B0604020202020204" pitchFamily="34" charset="0"/>
                <a:cs typeface="Arial" panose="020B0604020202020204" pitchFamily="34" charset="0"/>
              </a:rPr>
              <a:t>Lee </a:t>
            </a:r>
            <a:r>
              <a:rPr lang="fr-FR" dirty="0" err="1">
                <a:latin typeface="Arial" panose="020B0604020202020204" pitchFamily="34" charset="0"/>
                <a:cs typeface="Arial" panose="020B0604020202020204" pitchFamily="34" charset="0"/>
              </a:rPr>
              <a:t>Atwater</a:t>
            </a:r>
            <a:r>
              <a:rPr lang="fr-FR" dirty="0">
                <a:latin typeface="Arial" panose="020B0604020202020204" pitchFamily="34" charset="0"/>
                <a:cs typeface="Arial" panose="020B0604020202020204" pitchFamily="34" charset="0"/>
              </a:rPr>
              <a:t>, stratège politique républicain né en 1951 qui a dirigé les campagnes de Reagan et de Bush (père) jusqu'à sa mort d'une tumeur au cerveau en 1991.</a:t>
            </a:r>
          </a:p>
        </p:txBody>
      </p:sp>
      <p:pic>
        <p:nvPicPr>
          <p:cNvPr id="1026" name="Picture 2" descr="Perception Is Not Reality | Psychology Today">
            <a:extLst>
              <a:ext uri="{FF2B5EF4-FFF2-40B4-BE49-F238E27FC236}">
                <a16:creationId xmlns:a16="http://schemas.microsoft.com/office/drawing/2014/main" id="{8AA4F087-465A-8E4A-9D57-CF8CD52706C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187" r="13789"/>
          <a:stretch/>
        </p:blipFill>
        <p:spPr bwMode="auto">
          <a:xfrm>
            <a:off x="900793" y="1716484"/>
            <a:ext cx="3184319" cy="228303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erception VS Reality. Perception is basically observance of… | by Talha  Ilyas | Medium">
            <a:extLst>
              <a:ext uri="{FF2B5EF4-FFF2-40B4-BE49-F238E27FC236}">
                <a16:creationId xmlns:a16="http://schemas.microsoft.com/office/drawing/2014/main" id="{2E33895D-56CF-9D42-91D4-41B977B2FAF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908" t="17155" r="20378" b="17231"/>
          <a:stretch/>
        </p:blipFill>
        <p:spPr bwMode="auto">
          <a:xfrm>
            <a:off x="4706028" y="1592036"/>
            <a:ext cx="4287301" cy="2545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6089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0435" y="878342"/>
            <a:ext cx="9576707" cy="713694"/>
          </a:xfrm>
        </p:spPr>
        <p:txBody>
          <a:bodyPr/>
          <a:lstStyle/>
          <a:p>
            <a:r>
              <a:rPr lang="fr-CH" sz="3600" dirty="0"/>
              <a:t>Perception et acceptation des risques</a:t>
            </a:r>
          </a:p>
        </p:txBody>
      </p:sp>
      <p:sp>
        <p:nvSpPr>
          <p:cNvPr id="3" name="Espace réservé du contenu 2"/>
          <p:cNvSpPr>
            <a:spLocks noGrp="1"/>
          </p:cNvSpPr>
          <p:nvPr>
            <p:ph idx="1"/>
          </p:nvPr>
        </p:nvSpPr>
        <p:spPr/>
        <p:txBody>
          <a:bodyPr/>
          <a:lstStyle/>
          <a:p>
            <a:r>
              <a:rPr lang="fr-CH" sz="1800" b="0" dirty="0"/>
              <a:t>Dépendent d’un système de valeur</a:t>
            </a:r>
          </a:p>
          <a:p>
            <a:r>
              <a:rPr lang="fr-CH" sz="1800" b="0" dirty="0"/>
              <a:t>Evoluent fortement à travers l’Histoire </a:t>
            </a:r>
          </a:p>
          <a:p>
            <a:r>
              <a:rPr lang="fr-CH" sz="1800" b="0" dirty="0"/>
              <a:t>Dépendent de dimensions </a:t>
            </a:r>
          </a:p>
          <a:p>
            <a:pPr lvl="1"/>
            <a:r>
              <a:rPr lang="fr-CH" sz="1800" dirty="0"/>
              <a:t>culturelles, </a:t>
            </a:r>
          </a:p>
          <a:p>
            <a:pPr lvl="1"/>
            <a:r>
              <a:rPr lang="fr-CH" sz="1800" dirty="0"/>
              <a:t>géographiques, </a:t>
            </a:r>
          </a:p>
          <a:p>
            <a:pPr lvl="1"/>
            <a:r>
              <a:rPr lang="fr-CH" sz="1800" dirty="0"/>
              <a:t>sociologiques, </a:t>
            </a:r>
          </a:p>
          <a:p>
            <a:pPr lvl="1"/>
            <a:r>
              <a:rPr lang="fr-CH" sz="1800" dirty="0"/>
              <a:t>psychologiques, </a:t>
            </a:r>
          </a:p>
          <a:p>
            <a:pPr lvl="1"/>
            <a:r>
              <a:rPr lang="fr-CH" sz="1800" dirty="0"/>
              <a:t>économiques,</a:t>
            </a:r>
          </a:p>
          <a:p>
            <a:pPr lvl="1"/>
            <a:r>
              <a:rPr lang="fr-CH" sz="1800" dirty="0"/>
              <a:t>juridiques,</a:t>
            </a:r>
          </a:p>
          <a:p>
            <a:pPr lvl="1"/>
            <a:r>
              <a:rPr lang="fr-CH" sz="1800" dirty="0"/>
              <a:t>etc.</a:t>
            </a:r>
          </a:p>
          <a:p>
            <a:r>
              <a:rPr lang="fr-CH" sz="1800" b="0" dirty="0"/>
              <a:t>Perception et Acceptation sont des notions très liées</a:t>
            </a:r>
          </a:p>
          <a:p>
            <a:endParaRPr lang="fr-CH" sz="1800" b="0" dirty="0"/>
          </a:p>
          <a:p>
            <a:endParaRPr lang="fr-CH" sz="1800" b="0" dirty="0"/>
          </a:p>
        </p:txBody>
      </p:sp>
    </p:spTree>
    <p:extLst>
      <p:ext uri="{BB962C8B-B14F-4D97-AF65-F5344CB8AC3E}">
        <p14:creationId xmlns:p14="http://schemas.microsoft.com/office/powerpoint/2010/main" val="1175268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0435" y="878342"/>
            <a:ext cx="9460593" cy="713694"/>
          </a:xfrm>
        </p:spPr>
        <p:txBody>
          <a:bodyPr/>
          <a:lstStyle/>
          <a:p>
            <a:r>
              <a:rPr lang="fr-CH" sz="3600" dirty="0"/>
              <a:t>Perception du risque: évolution historique</a:t>
            </a:r>
          </a:p>
        </p:txBody>
      </p:sp>
      <p:sp>
        <p:nvSpPr>
          <p:cNvPr id="3" name="Espace réservé du contenu 2"/>
          <p:cNvSpPr>
            <a:spLocks noGrp="1"/>
          </p:cNvSpPr>
          <p:nvPr>
            <p:ph idx="1"/>
          </p:nvPr>
        </p:nvSpPr>
        <p:spPr>
          <a:xfrm>
            <a:off x="220436" y="3715655"/>
            <a:ext cx="8915400" cy="3025096"/>
          </a:xfrm>
        </p:spPr>
        <p:txBody>
          <a:bodyPr/>
          <a:lstStyle/>
          <a:p>
            <a:pPr marL="0" indent="0">
              <a:buNone/>
            </a:pPr>
            <a:r>
              <a:rPr lang="fr-CH" sz="1800" b="0" dirty="0" err="1"/>
              <a:t>Kervern</a:t>
            </a:r>
            <a:r>
              <a:rPr lang="fr-CH" sz="1800" b="0" dirty="0"/>
              <a:t> (2000) distingue de façon caricaturale trois époques dans l'approche du danger par les sociétés :</a:t>
            </a:r>
          </a:p>
          <a:p>
            <a:r>
              <a:rPr lang="fr-CH" sz="1800" b="0" dirty="0">
                <a:solidFill>
                  <a:srgbClr val="FF0000"/>
                </a:solidFill>
              </a:rPr>
              <a:t>l'âge du sang</a:t>
            </a:r>
            <a:r>
              <a:rPr lang="fr-CH" sz="1800" b="0" dirty="0"/>
              <a:t>, où l'on sacrifiait humains et animaux pour s'assurer que le soleil se lèverait le lendemain,</a:t>
            </a:r>
          </a:p>
          <a:p>
            <a:r>
              <a:rPr lang="fr-CH" sz="1800" b="0" dirty="0">
                <a:solidFill>
                  <a:srgbClr val="FF0000"/>
                </a:solidFill>
              </a:rPr>
              <a:t>l'âge des larmes</a:t>
            </a:r>
            <a:r>
              <a:rPr lang="fr-CH" sz="1800" b="0" dirty="0"/>
              <a:t>, celui des processions religieuses, où prières et expiation visaient à se prémunir des dangers,</a:t>
            </a:r>
          </a:p>
          <a:p>
            <a:r>
              <a:rPr lang="fr-CH" sz="1800" b="0" dirty="0">
                <a:solidFill>
                  <a:srgbClr val="FF0000"/>
                </a:solidFill>
              </a:rPr>
              <a:t>l'âge des neurones</a:t>
            </a:r>
            <a:r>
              <a:rPr lang="fr-CH" sz="1800" b="0" dirty="0"/>
              <a:t>, au cours duquel le danger devient un objet de rationalisation.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59681" y="1547813"/>
            <a:ext cx="9369223" cy="20807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0" name="Picture 2" descr="Résultat de recherche d'images pour &quot;neurones&quot;"/>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6604000" y="1751012"/>
            <a:ext cx="2419803" cy="1761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41173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220435" y="878342"/>
            <a:ext cx="9475107" cy="713694"/>
          </a:xfrm>
        </p:spPr>
        <p:txBody>
          <a:bodyPr/>
          <a:lstStyle/>
          <a:p>
            <a:r>
              <a:rPr lang="fr-CH" sz="3600" dirty="0"/>
              <a:t>Perception du risque: évolution récente</a:t>
            </a:r>
          </a:p>
        </p:txBody>
      </p:sp>
      <p:sp>
        <p:nvSpPr>
          <p:cNvPr id="6" name="Espace réservé du contenu 5"/>
          <p:cNvSpPr>
            <a:spLocks noGrp="1"/>
          </p:cNvSpPr>
          <p:nvPr>
            <p:ph idx="1"/>
          </p:nvPr>
        </p:nvSpPr>
        <p:spPr>
          <a:xfrm>
            <a:off x="220436" y="1528543"/>
            <a:ext cx="8915400" cy="3612836"/>
          </a:xfrm>
        </p:spPr>
        <p:txBody>
          <a:bodyPr/>
          <a:lstStyle/>
          <a:p>
            <a:pPr marL="363538" indent="-363538"/>
            <a:r>
              <a:rPr lang="fr-CH" sz="1800" b="0" dirty="0"/>
              <a:t>Les catastrophes cessent d’apparaître comme des fléaux imprévisibles et acceptés (f</a:t>
            </a:r>
            <a:r>
              <a:rPr lang="fr-CH" sz="1800" b="0" dirty="0">
                <a:sym typeface="Wingdings" panose="05000000000000000000" pitchFamily="2" charset="2"/>
              </a:rPr>
              <a:t>in du</a:t>
            </a:r>
            <a:r>
              <a:rPr lang="fr-CH" sz="1800" b="0" dirty="0"/>
              <a:t> fatalisme)</a:t>
            </a:r>
          </a:p>
          <a:p>
            <a:pPr marL="363538" indent="-363538"/>
            <a:r>
              <a:rPr lang="fr-CH" sz="1800" b="0" dirty="0"/>
              <a:t>Perception des catastrophes comme résultat de </a:t>
            </a:r>
            <a:r>
              <a:rPr lang="fr-CH" sz="1800" b="0" dirty="0">
                <a:solidFill>
                  <a:srgbClr val="FF0000"/>
                </a:solidFill>
              </a:rPr>
              <a:t>dysfonctionnements</a:t>
            </a:r>
            <a:r>
              <a:rPr lang="fr-CH" sz="1800" b="0" dirty="0"/>
              <a:t> du système économique, social et politique  </a:t>
            </a:r>
            <a:r>
              <a:rPr lang="fr-CH" sz="1800" b="0" dirty="0">
                <a:sym typeface="Wingdings" panose="05000000000000000000" pitchFamily="2" charset="2"/>
              </a:rPr>
              <a:t> </a:t>
            </a:r>
            <a:r>
              <a:rPr lang="fr-CH" sz="1800" b="0" dirty="0">
                <a:solidFill>
                  <a:srgbClr val="FF0000"/>
                </a:solidFill>
              </a:rPr>
              <a:t>difficilement</a:t>
            </a:r>
            <a:r>
              <a:rPr lang="fr-CH" sz="1800" b="0" dirty="0"/>
              <a:t> </a:t>
            </a:r>
            <a:r>
              <a:rPr lang="fr-CH" sz="1800" b="0" dirty="0">
                <a:solidFill>
                  <a:srgbClr val="FF0000"/>
                </a:solidFill>
              </a:rPr>
              <a:t>supportables</a:t>
            </a:r>
          </a:p>
          <a:p>
            <a:r>
              <a:rPr lang="fr-CH" sz="1800" b="0" dirty="0"/>
              <a:t>Influence de l’homme sur les catastrophes (industrielles, environnementales)</a:t>
            </a:r>
          </a:p>
          <a:p>
            <a:r>
              <a:rPr lang="fr-CH" sz="1800" b="0" dirty="0"/>
              <a:t>«Progrès </a:t>
            </a:r>
            <a:r>
              <a:rPr lang="fr-CH" sz="1800" b="0" dirty="0">
                <a:solidFill>
                  <a:srgbClr val="FF0000"/>
                </a:solidFill>
              </a:rPr>
              <a:t>de</a:t>
            </a:r>
            <a:r>
              <a:rPr lang="fr-CH" sz="1800" b="0" dirty="0"/>
              <a:t> la science» ≠ «progrès </a:t>
            </a:r>
            <a:r>
              <a:rPr lang="fr-CH" sz="1800" b="0" dirty="0">
                <a:solidFill>
                  <a:srgbClr val="FF0000"/>
                </a:solidFill>
              </a:rPr>
              <a:t>par</a:t>
            </a:r>
            <a:r>
              <a:rPr lang="fr-CH" sz="1800" b="0" dirty="0"/>
              <a:t> la science»</a:t>
            </a:r>
          </a:p>
          <a:p>
            <a:r>
              <a:rPr lang="fr-CH" sz="1800" b="0" dirty="0"/>
              <a:t>« Nouveaux risques » (changement climatique, pandémies, terrorisme…), caractérisés par une grande incertitude quant à l’ampleur des dommages potentiels, et par le fait qu’ils sont susceptibles de concerner la planète dans son ensemble</a:t>
            </a:r>
          </a:p>
          <a:p>
            <a:endParaRPr lang="fr-CH" sz="1800" b="0" dirty="0"/>
          </a:p>
        </p:txBody>
      </p:sp>
      <p:pic>
        <p:nvPicPr>
          <p:cNvPr id="6154" name="Picture 10" descr="Résultat de recherche d'images pour &quot;planet earth&quot;"/>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0" y="5141379"/>
            <a:ext cx="9906000" cy="20976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8874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theme/theme1.xml><?xml version="1.0" encoding="utf-8"?>
<a:theme xmlns:a="http://schemas.openxmlformats.org/drawingml/2006/main" name="Transport">
  <a:themeElements>
    <a:clrScheme name="">
      <a:dk1>
        <a:srgbClr val="000000"/>
      </a:dk1>
      <a:lt1>
        <a:srgbClr val="FFFFFF"/>
      </a:lt1>
      <a:dk2>
        <a:srgbClr val="0000FF"/>
      </a:dk2>
      <a:lt2>
        <a:srgbClr val="000080"/>
      </a:lt2>
      <a:accent1>
        <a:srgbClr val="FF00FF"/>
      </a:accent1>
      <a:accent2>
        <a:srgbClr val="FF0000"/>
      </a:accent2>
      <a:accent3>
        <a:srgbClr val="FFFFFF"/>
      </a:accent3>
      <a:accent4>
        <a:srgbClr val="000000"/>
      </a:accent4>
      <a:accent5>
        <a:srgbClr val="FFAAFF"/>
      </a:accent5>
      <a:accent6>
        <a:srgbClr val="E70000"/>
      </a:accent6>
      <a:hlink>
        <a:srgbClr val="00FFFF"/>
      </a:hlink>
      <a:folHlink>
        <a:srgbClr val="C0C0C0"/>
      </a:folHlink>
    </a:clrScheme>
    <a:fontScheme name="Transpor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Transport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ranspor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Transport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ransport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ransport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ransport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Transport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59096ad9-8b60-446a-90b7-017dbb9421a3}" enabled="1" method="Standard" siteId="{3d234255-e20f-4205-88a5-9658a402999b}" removed="0"/>
</clbl:labelList>
</file>

<file path=docProps/app.xml><?xml version="1.0" encoding="utf-8"?>
<Properties xmlns="http://schemas.openxmlformats.org/officeDocument/2006/extended-properties" xmlns:vt="http://schemas.openxmlformats.org/officeDocument/2006/docPropsVTypes">
  <Template>V:\CAR\COURS\Cours Enerbat\Transport.ppt</Template>
  <TotalTime>20</TotalTime>
  <Words>3292</Words>
  <Application>Microsoft Office PowerPoint</Application>
  <PresentationFormat>Personnalisé</PresentationFormat>
  <Paragraphs>339</Paragraphs>
  <Slides>49</Slides>
  <Notes>1</Notes>
  <HiddenSlides>0</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49</vt:i4>
      </vt:variant>
    </vt:vector>
  </HeadingPairs>
  <TitlesOfParts>
    <vt:vector size="60" baseType="lpstr">
      <vt:lpstr>Abadi MT Condensed Light</vt:lpstr>
      <vt:lpstr>Arial</vt:lpstr>
      <vt:lpstr>Arial Black</vt:lpstr>
      <vt:lpstr>Monotype Sorts</vt:lpstr>
      <vt:lpstr>Proxima Nova</vt:lpstr>
      <vt:lpstr>Roboto</vt:lpstr>
      <vt:lpstr>Times New Roman</vt:lpstr>
      <vt:lpstr>Verdana</vt:lpstr>
      <vt:lpstr>Wingdings</vt:lpstr>
      <vt:lpstr>YouTube Noto</vt:lpstr>
      <vt:lpstr>Transport</vt:lpstr>
      <vt:lpstr> Analyse et gestion de risque Risk Analysis and Management  Semaine 7: Perception et acceptation du risque</vt:lpstr>
      <vt:lpstr>Contenu</vt:lpstr>
      <vt:lpstr>Introduction</vt:lpstr>
      <vt:lpstr>Place de l’appréciation dans la gestion intégrale des risques</vt:lpstr>
      <vt:lpstr>Jugements sur la sécurité</vt:lpstr>
      <vt:lpstr>Perception is Reality</vt:lpstr>
      <vt:lpstr>Perception et acceptation des risques</vt:lpstr>
      <vt:lpstr>Perception du risque: évolution historique</vt:lpstr>
      <vt:lpstr>Perception du risque: évolution récente</vt:lpstr>
      <vt:lpstr>Un paradoxe historique: plus l’être humain est libre, plus il se fragilise</vt:lpstr>
      <vt:lpstr>Risque acceptable: une question culturelle</vt:lpstr>
      <vt:lpstr>Risque acceptable: une question sociologique</vt:lpstr>
      <vt:lpstr>Perception des risques: une notion subjective </vt:lpstr>
      <vt:lpstr>Une estimation des risques souvent biaisée</vt:lpstr>
      <vt:lpstr>Les biais cognitifs</vt:lpstr>
      <vt:lpstr>Eléments influençant la perception et l’acceptation des risques </vt:lpstr>
      <vt:lpstr>Exercice 7.1</vt:lpstr>
      <vt:lpstr>En résumé : Facteurs (attributs) conditionnant la perception et l’acceptation du risque</vt:lpstr>
      <vt:lpstr>Psychométrie</vt:lpstr>
      <vt:lpstr>Graphique psychométrique</vt:lpstr>
      <vt:lpstr>Loi de proximité</vt:lpstr>
      <vt:lpstr>Les risques volontaires sont mieux acceptés</vt:lpstr>
      <vt:lpstr>Présentation PowerPoint</vt:lpstr>
      <vt:lpstr>L’acceptation du risque dépend du bénéfice escompté</vt:lpstr>
      <vt:lpstr>Exemple d’aversion versus bénéfice</vt:lpstr>
      <vt:lpstr>Stratégie de «Coping»</vt:lpstr>
      <vt:lpstr>Incidence &amp; risque individuel: un hiatus</vt:lpstr>
      <vt:lpstr>Influence des médias</vt:lpstr>
      <vt:lpstr>Expérience personnelle</vt:lpstr>
      <vt:lpstr>Aspects dramatiques</vt:lpstr>
      <vt:lpstr>Importance de l’éducation</vt:lpstr>
      <vt:lpstr>Connaissance scientifique</vt:lpstr>
      <vt:lpstr>Caractère immoral</vt:lpstr>
      <vt:lpstr>Risques d’origine humaine moins bien tolérés que d’origine naturelle</vt:lpstr>
      <vt:lpstr>Risques familiers mieux tolérés</vt:lpstr>
      <vt:lpstr>Risques faciles à réduire moins tolérés</vt:lpstr>
      <vt:lpstr>Les évènements mémorables frappent les esprits et appellent des mesures de mitigation</vt:lpstr>
      <vt:lpstr>Attitude face au risque dans les entreprises</vt:lpstr>
      <vt:lpstr>Notion de risque acceptable </vt:lpstr>
      <vt:lpstr>Exercice 7.2 en classe</vt:lpstr>
      <vt:lpstr>Risque acceptable: Propositions (1/2)</vt:lpstr>
      <vt:lpstr>Présentation PowerPoint</vt:lpstr>
      <vt:lpstr>Présentation PowerPoint</vt:lpstr>
      <vt:lpstr>Présentation PowerPoint</vt:lpstr>
      <vt:lpstr>Critères d'acceptabilité OPAM</vt:lpstr>
      <vt:lpstr>Présentation PowerPoint</vt:lpstr>
      <vt:lpstr>Conclusion</vt:lpstr>
      <vt:lpstr>Conclusion</vt:lpstr>
      <vt:lpstr>Bibliographie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9_Perception et acceptation des risques 2016</dc:title>
  <dc:subject>Vers un bâtiment confortable et énergétiquement optimal</dc:subject>
  <dc:creator>Laurent Vulliet</dc:creator>
  <cp:lastModifiedBy>Defert, Raphaël</cp:lastModifiedBy>
  <cp:revision>1250</cp:revision>
  <cp:lastPrinted>2019-11-19T10:00:11Z</cp:lastPrinted>
  <dcterms:created xsi:type="dcterms:W3CDTF">1995-06-17T23:31:02Z</dcterms:created>
  <dcterms:modified xsi:type="dcterms:W3CDTF">2024-12-16T15:40:42Z</dcterms:modified>
</cp:coreProperties>
</file>